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62" r:id="rId3"/>
    <p:sldId id="263" r:id="rId4"/>
    <p:sldId id="264" r:id="rId5"/>
    <p:sldId id="265" r:id="rId6"/>
    <p:sldId id="270" r:id="rId7"/>
    <p:sldId id="286" r:id="rId8"/>
    <p:sldId id="287" r:id="rId9"/>
    <p:sldId id="288" r:id="rId10"/>
    <p:sldId id="266" r:id="rId11"/>
    <p:sldId id="289" r:id="rId12"/>
    <p:sldId id="290" r:id="rId13"/>
    <p:sldId id="291" r:id="rId14"/>
    <p:sldId id="271" r:id="rId15"/>
    <p:sldId id="267" r:id="rId16"/>
    <p:sldId id="268" r:id="rId17"/>
    <p:sldId id="281" r:id="rId18"/>
    <p:sldId id="282" r:id="rId19"/>
    <p:sldId id="272" r:id="rId20"/>
    <p:sldId id="279" r:id="rId21"/>
    <p:sldId id="278" r:id="rId22"/>
    <p:sldId id="273" r:id="rId23"/>
    <p:sldId id="269" r:id="rId24"/>
    <p:sldId id="277" r:id="rId25"/>
    <p:sldId id="276" r:id="rId26"/>
    <p:sldId id="275" r:id="rId27"/>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509D"/>
    <a:srgbClr val="7BC1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67"/>
    <p:restoredTop sz="94281"/>
  </p:normalViewPr>
  <p:slideViewPr>
    <p:cSldViewPr snapToGrid="0">
      <p:cViewPr varScale="1">
        <p:scale>
          <a:sx n="70" d="100"/>
          <a:sy n="70" d="100"/>
        </p:scale>
        <p:origin x="96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829D31-1BB0-7F6B-E056-091B1B901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 xmlns:a16="http://schemas.microsoft.com/office/drawing/2014/main" id="{F38761C1-F447-0395-01E4-AF7D453700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 xmlns:a16="http://schemas.microsoft.com/office/drawing/2014/main" id="{A733F5E2-6306-18FD-9AC7-F26948245B62}"/>
              </a:ext>
            </a:extLst>
          </p:cNvPr>
          <p:cNvSpPr>
            <a:spLocks noGrp="1"/>
          </p:cNvSpPr>
          <p:nvPr>
            <p:ph type="dt" sz="half" idx="10"/>
          </p:nvPr>
        </p:nvSpPr>
        <p:spPr/>
        <p:txBody>
          <a:bodyPr/>
          <a:lstStyle/>
          <a:p>
            <a:fld id="{CFB8CD68-5653-EC46-B3EA-7A3C58BF13C8}" type="datetimeFigureOut">
              <a:rPr lang="x-none" smtClean="0"/>
              <a:t>24/07/2024</a:t>
            </a:fld>
            <a:endParaRPr lang="x-none"/>
          </a:p>
        </p:txBody>
      </p:sp>
      <p:sp>
        <p:nvSpPr>
          <p:cNvPr id="5" name="Footer Placeholder 4">
            <a:extLst>
              <a:ext uri="{FF2B5EF4-FFF2-40B4-BE49-F238E27FC236}">
                <a16:creationId xmlns="" xmlns:a16="http://schemas.microsoft.com/office/drawing/2014/main" id="{35BD4BCA-A33C-14EF-2851-E3ACD849466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E0D270DE-F00E-A0A5-6FBC-7EEBA3B39CA6}"/>
              </a:ext>
            </a:extLst>
          </p:cNvPr>
          <p:cNvSpPr>
            <a:spLocks noGrp="1"/>
          </p:cNvSpPr>
          <p:nvPr>
            <p:ph type="sldNum" sz="quarter" idx="12"/>
          </p:nvPr>
        </p:nvSpPr>
        <p:spPr/>
        <p:txBody>
          <a:bodyPr/>
          <a:lstStyle/>
          <a:p>
            <a:fld id="{B85725B3-7943-3B40-8029-367FECAF7DC8}" type="slidenum">
              <a:rPr lang="x-none" smtClean="0"/>
              <a:t>‹#›</a:t>
            </a:fld>
            <a:endParaRPr lang="x-none"/>
          </a:p>
        </p:txBody>
      </p:sp>
    </p:spTree>
    <p:extLst>
      <p:ext uri="{BB962C8B-B14F-4D97-AF65-F5344CB8AC3E}">
        <p14:creationId xmlns:p14="http://schemas.microsoft.com/office/powerpoint/2010/main" val="318531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BC86DC-2D69-ECE8-19F6-13DCBC15B41D}"/>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3B989064-0E09-7FF7-4B6D-410283CB2C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B59CFA59-7ED0-047C-0863-A69AB76BA8ED}"/>
              </a:ext>
            </a:extLst>
          </p:cNvPr>
          <p:cNvSpPr>
            <a:spLocks noGrp="1"/>
          </p:cNvSpPr>
          <p:nvPr>
            <p:ph type="dt" sz="half" idx="10"/>
          </p:nvPr>
        </p:nvSpPr>
        <p:spPr/>
        <p:txBody>
          <a:bodyPr/>
          <a:lstStyle/>
          <a:p>
            <a:fld id="{CFB8CD68-5653-EC46-B3EA-7A3C58BF13C8}" type="datetimeFigureOut">
              <a:rPr lang="x-none" smtClean="0"/>
              <a:t>24/07/2024</a:t>
            </a:fld>
            <a:endParaRPr lang="x-none"/>
          </a:p>
        </p:txBody>
      </p:sp>
      <p:sp>
        <p:nvSpPr>
          <p:cNvPr id="5" name="Footer Placeholder 4">
            <a:extLst>
              <a:ext uri="{FF2B5EF4-FFF2-40B4-BE49-F238E27FC236}">
                <a16:creationId xmlns="" xmlns:a16="http://schemas.microsoft.com/office/drawing/2014/main" id="{7FCD12A4-3B44-DB3D-287E-E201532D8F2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86994165-AB76-D2B5-9670-811EBE478235}"/>
              </a:ext>
            </a:extLst>
          </p:cNvPr>
          <p:cNvSpPr>
            <a:spLocks noGrp="1"/>
          </p:cNvSpPr>
          <p:nvPr>
            <p:ph type="sldNum" sz="quarter" idx="12"/>
          </p:nvPr>
        </p:nvSpPr>
        <p:spPr/>
        <p:txBody>
          <a:bodyPr/>
          <a:lstStyle/>
          <a:p>
            <a:fld id="{B85725B3-7943-3B40-8029-367FECAF7DC8}" type="slidenum">
              <a:rPr lang="x-none" smtClean="0"/>
              <a:t>‹#›</a:t>
            </a:fld>
            <a:endParaRPr lang="x-none"/>
          </a:p>
        </p:txBody>
      </p:sp>
    </p:spTree>
    <p:extLst>
      <p:ext uri="{BB962C8B-B14F-4D97-AF65-F5344CB8AC3E}">
        <p14:creationId xmlns:p14="http://schemas.microsoft.com/office/powerpoint/2010/main" val="1957323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B1EFF6-F703-E862-E797-B2A1B0A03C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21592B8D-C86E-BCA9-2EB1-9D8875A15B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D2A42706-D8A5-3480-069E-CC964105AF2A}"/>
              </a:ext>
            </a:extLst>
          </p:cNvPr>
          <p:cNvSpPr>
            <a:spLocks noGrp="1"/>
          </p:cNvSpPr>
          <p:nvPr>
            <p:ph type="dt" sz="half" idx="10"/>
          </p:nvPr>
        </p:nvSpPr>
        <p:spPr/>
        <p:txBody>
          <a:bodyPr/>
          <a:lstStyle/>
          <a:p>
            <a:fld id="{CFB8CD68-5653-EC46-B3EA-7A3C58BF13C8}" type="datetimeFigureOut">
              <a:rPr lang="x-none" smtClean="0"/>
              <a:t>24/07/2024</a:t>
            </a:fld>
            <a:endParaRPr lang="x-none"/>
          </a:p>
        </p:txBody>
      </p:sp>
      <p:sp>
        <p:nvSpPr>
          <p:cNvPr id="5" name="Footer Placeholder 4">
            <a:extLst>
              <a:ext uri="{FF2B5EF4-FFF2-40B4-BE49-F238E27FC236}">
                <a16:creationId xmlns="" xmlns:a16="http://schemas.microsoft.com/office/drawing/2014/main" id="{FCDCFB20-1B86-6758-6AA6-A703E42E425B}"/>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D3015162-1EFD-93A9-DD74-9D653FD5B64E}"/>
              </a:ext>
            </a:extLst>
          </p:cNvPr>
          <p:cNvSpPr>
            <a:spLocks noGrp="1"/>
          </p:cNvSpPr>
          <p:nvPr>
            <p:ph type="sldNum" sz="quarter" idx="12"/>
          </p:nvPr>
        </p:nvSpPr>
        <p:spPr/>
        <p:txBody>
          <a:bodyPr/>
          <a:lstStyle/>
          <a:p>
            <a:fld id="{B85725B3-7943-3B40-8029-367FECAF7DC8}" type="slidenum">
              <a:rPr lang="x-none" smtClean="0"/>
              <a:t>‹#›</a:t>
            </a:fld>
            <a:endParaRPr lang="x-none"/>
          </a:p>
        </p:txBody>
      </p:sp>
    </p:spTree>
    <p:extLst>
      <p:ext uri="{BB962C8B-B14F-4D97-AF65-F5344CB8AC3E}">
        <p14:creationId xmlns:p14="http://schemas.microsoft.com/office/powerpoint/2010/main" val="3304541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881CC1-FBBF-2656-846C-0FF8D816ECA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D4EC14C8-34C1-083D-4B48-248F5E6A7A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 xmlns:a16="http://schemas.microsoft.com/office/drawing/2014/main" id="{665EA146-E779-AEE0-77EE-BC061C1EA3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 xmlns:a16="http://schemas.microsoft.com/office/drawing/2014/main" id="{68B6A71A-8DBF-9C15-CC6F-9E7F528AF700}"/>
              </a:ext>
            </a:extLst>
          </p:cNvPr>
          <p:cNvSpPr>
            <a:spLocks noGrp="1"/>
          </p:cNvSpPr>
          <p:nvPr>
            <p:ph type="dt" sz="half" idx="10"/>
          </p:nvPr>
        </p:nvSpPr>
        <p:spPr/>
        <p:txBody>
          <a:bodyPr/>
          <a:lstStyle/>
          <a:p>
            <a:fld id="{CFB8CD68-5653-EC46-B3EA-7A3C58BF13C8}" type="datetimeFigureOut">
              <a:rPr lang="x-none" smtClean="0"/>
              <a:t>24/07/2024</a:t>
            </a:fld>
            <a:endParaRPr lang="x-none"/>
          </a:p>
        </p:txBody>
      </p:sp>
      <p:sp>
        <p:nvSpPr>
          <p:cNvPr id="6" name="Footer Placeholder 5">
            <a:extLst>
              <a:ext uri="{FF2B5EF4-FFF2-40B4-BE49-F238E27FC236}">
                <a16:creationId xmlns="" xmlns:a16="http://schemas.microsoft.com/office/drawing/2014/main" id="{9DA03321-EB02-DBB5-B33A-9CAF701FFB97}"/>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CCAE6B6A-7299-028C-596F-D0DCE602F7D5}"/>
              </a:ext>
            </a:extLst>
          </p:cNvPr>
          <p:cNvSpPr>
            <a:spLocks noGrp="1"/>
          </p:cNvSpPr>
          <p:nvPr>
            <p:ph type="sldNum" sz="quarter" idx="12"/>
          </p:nvPr>
        </p:nvSpPr>
        <p:spPr/>
        <p:txBody>
          <a:bodyPr/>
          <a:lstStyle/>
          <a:p>
            <a:fld id="{B85725B3-7943-3B40-8029-367FECAF7DC8}" type="slidenum">
              <a:rPr lang="x-none" smtClean="0"/>
              <a:t>‹#›</a:t>
            </a:fld>
            <a:endParaRPr lang="x-none"/>
          </a:p>
        </p:txBody>
      </p:sp>
    </p:spTree>
    <p:extLst>
      <p:ext uri="{BB962C8B-B14F-4D97-AF65-F5344CB8AC3E}">
        <p14:creationId xmlns:p14="http://schemas.microsoft.com/office/powerpoint/2010/main" val="3719277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6290F6-9EDB-856A-7605-1D47D0CC85B1}"/>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F25179AD-7B9D-173D-8E03-8873314055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45B68615-3C68-DFB0-7DDA-2AEB5118AB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 xmlns:a16="http://schemas.microsoft.com/office/drawing/2014/main" id="{ABE13C7F-EA04-8DAC-BFC5-01A72A7E5B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BBAA81D5-F9B9-E4D0-8A79-4FE2C9254B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 xmlns:a16="http://schemas.microsoft.com/office/drawing/2014/main" id="{21FCF39A-74C8-C54F-9500-D570F13F4F6B}"/>
              </a:ext>
            </a:extLst>
          </p:cNvPr>
          <p:cNvSpPr>
            <a:spLocks noGrp="1"/>
          </p:cNvSpPr>
          <p:nvPr>
            <p:ph type="dt" sz="half" idx="10"/>
          </p:nvPr>
        </p:nvSpPr>
        <p:spPr/>
        <p:txBody>
          <a:bodyPr/>
          <a:lstStyle/>
          <a:p>
            <a:fld id="{CFB8CD68-5653-EC46-B3EA-7A3C58BF13C8}" type="datetimeFigureOut">
              <a:rPr lang="x-none" smtClean="0"/>
              <a:t>24/07/2024</a:t>
            </a:fld>
            <a:endParaRPr lang="x-none"/>
          </a:p>
        </p:txBody>
      </p:sp>
      <p:sp>
        <p:nvSpPr>
          <p:cNvPr id="8" name="Footer Placeholder 7">
            <a:extLst>
              <a:ext uri="{FF2B5EF4-FFF2-40B4-BE49-F238E27FC236}">
                <a16:creationId xmlns="" xmlns:a16="http://schemas.microsoft.com/office/drawing/2014/main" id="{E465CA82-EB3E-6709-E82C-1F162B23B356}"/>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 xmlns:a16="http://schemas.microsoft.com/office/drawing/2014/main" id="{63ABE28E-6E34-3110-958D-4D60B27A8B64}"/>
              </a:ext>
            </a:extLst>
          </p:cNvPr>
          <p:cNvSpPr>
            <a:spLocks noGrp="1"/>
          </p:cNvSpPr>
          <p:nvPr>
            <p:ph type="sldNum" sz="quarter" idx="12"/>
          </p:nvPr>
        </p:nvSpPr>
        <p:spPr/>
        <p:txBody>
          <a:bodyPr/>
          <a:lstStyle/>
          <a:p>
            <a:fld id="{B85725B3-7943-3B40-8029-367FECAF7DC8}" type="slidenum">
              <a:rPr lang="x-none" smtClean="0"/>
              <a:t>‹#›</a:t>
            </a:fld>
            <a:endParaRPr lang="x-none"/>
          </a:p>
        </p:txBody>
      </p:sp>
    </p:spTree>
    <p:extLst>
      <p:ext uri="{BB962C8B-B14F-4D97-AF65-F5344CB8AC3E}">
        <p14:creationId xmlns:p14="http://schemas.microsoft.com/office/powerpoint/2010/main" val="2131991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CF0517-0E4C-AF52-7F1F-F0484DC5F29B}"/>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 xmlns:a16="http://schemas.microsoft.com/office/drawing/2014/main" id="{36A6A4CA-FF08-7F00-7F80-12376D9484C2}"/>
              </a:ext>
            </a:extLst>
          </p:cNvPr>
          <p:cNvSpPr>
            <a:spLocks noGrp="1"/>
          </p:cNvSpPr>
          <p:nvPr>
            <p:ph type="dt" sz="half" idx="10"/>
          </p:nvPr>
        </p:nvSpPr>
        <p:spPr/>
        <p:txBody>
          <a:bodyPr/>
          <a:lstStyle/>
          <a:p>
            <a:fld id="{CFB8CD68-5653-EC46-B3EA-7A3C58BF13C8}" type="datetimeFigureOut">
              <a:rPr lang="x-none" smtClean="0"/>
              <a:t>24/07/2024</a:t>
            </a:fld>
            <a:endParaRPr lang="x-none"/>
          </a:p>
        </p:txBody>
      </p:sp>
      <p:sp>
        <p:nvSpPr>
          <p:cNvPr id="4" name="Footer Placeholder 3">
            <a:extLst>
              <a:ext uri="{FF2B5EF4-FFF2-40B4-BE49-F238E27FC236}">
                <a16:creationId xmlns="" xmlns:a16="http://schemas.microsoft.com/office/drawing/2014/main" id="{917116CB-ED38-3B6C-AAB3-D80EA25563EC}"/>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 xmlns:a16="http://schemas.microsoft.com/office/drawing/2014/main" id="{2BCB99A9-BFBA-39EE-CAF7-E49C83F28995}"/>
              </a:ext>
            </a:extLst>
          </p:cNvPr>
          <p:cNvSpPr>
            <a:spLocks noGrp="1"/>
          </p:cNvSpPr>
          <p:nvPr>
            <p:ph type="sldNum" sz="quarter" idx="12"/>
          </p:nvPr>
        </p:nvSpPr>
        <p:spPr/>
        <p:txBody>
          <a:bodyPr/>
          <a:lstStyle/>
          <a:p>
            <a:fld id="{B85725B3-7943-3B40-8029-367FECAF7DC8}" type="slidenum">
              <a:rPr lang="x-none" smtClean="0"/>
              <a:t>‹#›</a:t>
            </a:fld>
            <a:endParaRPr lang="x-none"/>
          </a:p>
        </p:txBody>
      </p:sp>
    </p:spTree>
    <p:extLst>
      <p:ext uri="{BB962C8B-B14F-4D97-AF65-F5344CB8AC3E}">
        <p14:creationId xmlns:p14="http://schemas.microsoft.com/office/powerpoint/2010/main" val="1549538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1DEE3A7D-5BE2-D09C-6D28-4ADEE45BA015}"/>
              </a:ext>
            </a:extLst>
          </p:cNvPr>
          <p:cNvSpPr>
            <a:spLocks noGrp="1"/>
          </p:cNvSpPr>
          <p:nvPr>
            <p:ph type="dt" sz="half" idx="10"/>
          </p:nvPr>
        </p:nvSpPr>
        <p:spPr/>
        <p:txBody>
          <a:bodyPr/>
          <a:lstStyle/>
          <a:p>
            <a:fld id="{CFB8CD68-5653-EC46-B3EA-7A3C58BF13C8}" type="datetimeFigureOut">
              <a:rPr lang="x-none" smtClean="0"/>
              <a:t>24/07/2024</a:t>
            </a:fld>
            <a:endParaRPr lang="x-none"/>
          </a:p>
        </p:txBody>
      </p:sp>
      <p:sp>
        <p:nvSpPr>
          <p:cNvPr id="3" name="Footer Placeholder 2">
            <a:extLst>
              <a:ext uri="{FF2B5EF4-FFF2-40B4-BE49-F238E27FC236}">
                <a16:creationId xmlns="" xmlns:a16="http://schemas.microsoft.com/office/drawing/2014/main" id="{B7D3CB4A-8274-5215-D01B-2ABB0228DBA1}"/>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 xmlns:a16="http://schemas.microsoft.com/office/drawing/2014/main" id="{046B07E1-2A46-77C1-3A0C-D31434112183}"/>
              </a:ext>
            </a:extLst>
          </p:cNvPr>
          <p:cNvSpPr>
            <a:spLocks noGrp="1"/>
          </p:cNvSpPr>
          <p:nvPr>
            <p:ph type="sldNum" sz="quarter" idx="12"/>
          </p:nvPr>
        </p:nvSpPr>
        <p:spPr/>
        <p:txBody>
          <a:bodyPr/>
          <a:lstStyle/>
          <a:p>
            <a:fld id="{B85725B3-7943-3B40-8029-367FECAF7DC8}" type="slidenum">
              <a:rPr lang="x-none" smtClean="0"/>
              <a:t>‹#›</a:t>
            </a:fld>
            <a:endParaRPr lang="x-none"/>
          </a:p>
        </p:txBody>
      </p:sp>
    </p:spTree>
    <p:extLst>
      <p:ext uri="{BB962C8B-B14F-4D97-AF65-F5344CB8AC3E}">
        <p14:creationId xmlns:p14="http://schemas.microsoft.com/office/powerpoint/2010/main" val="901981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A29927-F7AC-6CED-E279-167D295CBE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D97214E1-CF1E-2DC6-950A-3DCB0E8F26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 xmlns:a16="http://schemas.microsoft.com/office/drawing/2014/main" id="{19AB9FC7-95F7-6EDD-9150-2B4C2AEB76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DFC1E732-902A-DFF4-AB90-909828814127}"/>
              </a:ext>
            </a:extLst>
          </p:cNvPr>
          <p:cNvSpPr>
            <a:spLocks noGrp="1"/>
          </p:cNvSpPr>
          <p:nvPr>
            <p:ph type="dt" sz="half" idx="10"/>
          </p:nvPr>
        </p:nvSpPr>
        <p:spPr/>
        <p:txBody>
          <a:bodyPr/>
          <a:lstStyle/>
          <a:p>
            <a:fld id="{CFB8CD68-5653-EC46-B3EA-7A3C58BF13C8}" type="datetimeFigureOut">
              <a:rPr lang="x-none" smtClean="0"/>
              <a:t>24/07/2024</a:t>
            </a:fld>
            <a:endParaRPr lang="x-none"/>
          </a:p>
        </p:txBody>
      </p:sp>
      <p:sp>
        <p:nvSpPr>
          <p:cNvPr id="6" name="Footer Placeholder 5">
            <a:extLst>
              <a:ext uri="{FF2B5EF4-FFF2-40B4-BE49-F238E27FC236}">
                <a16:creationId xmlns="" xmlns:a16="http://schemas.microsoft.com/office/drawing/2014/main" id="{60313AF4-1DED-AC46-C0E2-B84B8A39E22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E3C92870-B200-A3AF-E102-07462C7F0F81}"/>
              </a:ext>
            </a:extLst>
          </p:cNvPr>
          <p:cNvSpPr>
            <a:spLocks noGrp="1"/>
          </p:cNvSpPr>
          <p:nvPr>
            <p:ph type="sldNum" sz="quarter" idx="12"/>
          </p:nvPr>
        </p:nvSpPr>
        <p:spPr/>
        <p:txBody>
          <a:bodyPr/>
          <a:lstStyle/>
          <a:p>
            <a:fld id="{B85725B3-7943-3B40-8029-367FECAF7DC8}" type="slidenum">
              <a:rPr lang="x-none" smtClean="0"/>
              <a:t>‹#›</a:t>
            </a:fld>
            <a:endParaRPr lang="x-none"/>
          </a:p>
        </p:txBody>
      </p:sp>
    </p:spTree>
    <p:extLst>
      <p:ext uri="{BB962C8B-B14F-4D97-AF65-F5344CB8AC3E}">
        <p14:creationId xmlns:p14="http://schemas.microsoft.com/office/powerpoint/2010/main" val="1082701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390E56-B422-8898-7526-C4E05B929F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 xmlns:a16="http://schemas.microsoft.com/office/drawing/2014/main" id="{44FCB27A-D97B-E920-3A9A-3D9259ED52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 xmlns:a16="http://schemas.microsoft.com/office/drawing/2014/main" id="{5D070C37-C22D-0EB8-C031-75A32A4670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9BB73DBA-C11A-0487-9C8E-CAC6DECD7F58}"/>
              </a:ext>
            </a:extLst>
          </p:cNvPr>
          <p:cNvSpPr>
            <a:spLocks noGrp="1"/>
          </p:cNvSpPr>
          <p:nvPr>
            <p:ph type="dt" sz="half" idx="10"/>
          </p:nvPr>
        </p:nvSpPr>
        <p:spPr/>
        <p:txBody>
          <a:bodyPr/>
          <a:lstStyle/>
          <a:p>
            <a:fld id="{CFB8CD68-5653-EC46-B3EA-7A3C58BF13C8}" type="datetimeFigureOut">
              <a:rPr lang="x-none" smtClean="0"/>
              <a:t>24/07/2024</a:t>
            </a:fld>
            <a:endParaRPr lang="x-none"/>
          </a:p>
        </p:txBody>
      </p:sp>
      <p:sp>
        <p:nvSpPr>
          <p:cNvPr id="6" name="Footer Placeholder 5">
            <a:extLst>
              <a:ext uri="{FF2B5EF4-FFF2-40B4-BE49-F238E27FC236}">
                <a16:creationId xmlns="" xmlns:a16="http://schemas.microsoft.com/office/drawing/2014/main" id="{8CFCB5F6-887D-2528-3932-332A54382D1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F5941829-F8D6-E481-4D88-BD240DBDACDD}"/>
              </a:ext>
            </a:extLst>
          </p:cNvPr>
          <p:cNvSpPr>
            <a:spLocks noGrp="1"/>
          </p:cNvSpPr>
          <p:nvPr>
            <p:ph type="sldNum" sz="quarter" idx="12"/>
          </p:nvPr>
        </p:nvSpPr>
        <p:spPr/>
        <p:txBody>
          <a:bodyPr/>
          <a:lstStyle/>
          <a:p>
            <a:fld id="{B85725B3-7943-3B40-8029-367FECAF7DC8}" type="slidenum">
              <a:rPr lang="x-none" smtClean="0"/>
              <a:t>‹#›</a:t>
            </a:fld>
            <a:endParaRPr lang="x-none"/>
          </a:p>
        </p:txBody>
      </p:sp>
    </p:spTree>
    <p:extLst>
      <p:ext uri="{BB962C8B-B14F-4D97-AF65-F5344CB8AC3E}">
        <p14:creationId xmlns:p14="http://schemas.microsoft.com/office/powerpoint/2010/main" val="128734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892FD1-7E71-29BC-38DF-B8402F9BF1AC}"/>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 xmlns:a16="http://schemas.microsoft.com/office/drawing/2014/main" id="{6B17EBAE-46C6-86BC-04AC-4C982FB86F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719DE38D-36DD-CA5D-4468-86B6B93449D1}"/>
              </a:ext>
            </a:extLst>
          </p:cNvPr>
          <p:cNvSpPr>
            <a:spLocks noGrp="1"/>
          </p:cNvSpPr>
          <p:nvPr>
            <p:ph type="dt" sz="half" idx="10"/>
          </p:nvPr>
        </p:nvSpPr>
        <p:spPr/>
        <p:txBody>
          <a:bodyPr/>
          <a:lstStyle/>
          <a:p>
            <a:fld id="{CFB8CD68-5653-EC46-B3EA-7A3C58BF13C8}" type="datetimeFigureOut">
              <a:rPr lang="x-none" smtClean="0"/>
              <a:t>24/07/2024</a:t>
            </a:fld>
            <a:endParaRPr lang="x-none"/>
          </a:p>
        </p:txBody>
      </p:sp>
      <p:sp>
        <p:nvSpPr>
          <p:cNvPr id="5" name="Footer Placeholder 4">
            <a:extLst>
              <a:ext uri="{FF2B5EF4-FFF2-40B4-BE49-F238E27FC236}">
                <a16:creationId xmlns="" xmlns:a16="http://schemas.microsoft.com/office/drawing/2014/main" id="{D81FB7E3-9D4D-A3FA-FFBE-189E6F66383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CEF4F653-685B-13FE-AEB9-C3884114F21E}"/>
              </a:ext>
            </a:extLst>
          </p:cNvPr>
          <p:cNvSpPr>
            <a:spLocks noGrp="1"/>
          </p:cNvSpPr>
          <p:nvPr>
            <p:ph type="sldNum" sz="quarter" idx="12"/>
          </p:nvPr>
        </p:nvSpPr>
        <p:spPr/>
        <p:txBody>
          <a:bodyPr/>
          <a:lstStyle/>
          <a:p>
            <a:fld id="{B85725B3-7943-3B40-8029-367FECAF7DC8}" type="slidenum">
              <a:rPr lang="x-none" smtClean="0"/>
              <a:t>‹#›</a:t>
            </a:fld>
            <a:endParaRPr lang="x-none"/>
          </a:p>
        </p:txBody>
      </p:sp>
    </p:spTree>
    <p:extLst>
      <p:ext uri="{BB962C8B-B14F-4D97-AF65-F5344CB8AC3E}">
        <p14:creationId xmlns:p14="http://schemas.microsoft.com/office/powerpoint/2010/main" val="854528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430C4C2C-D325-BA25-3365-C915E667EF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 xmlns:a16="http://schemas.microsoft.com/office/drawing/2014/main" id="{1422ECA8-8952-83F9-03BA-83F6E52AFD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6E990B71-39B9-297D-F4B2-323E82563C9F}"/>
              </a:ext>
            </a:extLst>
          </p:cNvPr>
          <p:cNvSpPr>
            <a:spLocks noGrp="1"/>
          </p:cNvSpPr>
          <p:nvPr>
            <p:ph type="dt" sz="half" idx="10"/>
          </p:nvPr>
        </p:nvSpPr>
        <p:spPr/>
        <p:txBody>
          <a:bodyPr/>
          <a:lstStyle/>
          <a:p>
            <a:fld id="{CFB8CD68-5653-EC46-B3EA-7A3C58BF13C8}" type="datetimeFigureOut">
              <a:rPr lang="x-none" smtClean="0"/>
              <a:t>24/07/2024</a:t>
            </a:fld>
            <a:endParaRPr lang="x-none"/>
          </a:p>
        </p:txBody>
      </p:sp>
      <p:sp>
        <p:nvSpPr>
          <p:cNvPr id="5" name="Footer Placeholder 4">
            <a:extLst>
              <a:ext uri="{FF2B5EF4-FFF2-40B4-BE49-F238E27FC236}">
                <a16:creationId xmlns="" xmlns:a16="http://schemas.microsoft.com/office/drawing/2014/main" id="{5F967982-975C-2BA9-6AE7-5510B0801F5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73B04A13-1B23-5B85-FC6C-2C6F962EBECB}"/>
              </a:ext>
            </a:extLst>
          </p:cNvPr>
          <p:cNvSpPr>
            <a:spLocks noGrp="1"/>
          </p:cNvSpPr>
          <p:nvPr>
            <p:ph type="sldNum" sz="quarter" idx="12"/>
          </p:nvPr>
        </p:nvSpPr>
        <p:spPr/>
        <p:txBody>
          <a:bodyPr/>
          <a:lstStyle/>
          <a:p>
            <a:fld id="{B85725B3-7943-3B40-8029-367FECAF7DC8}" type="slidenum">
              <a:rPr lang="x-none" smtClean="0"/>
              <a:t>‹#›</a:t>
            </a:fld>
            <a:endParaRPr lang="x-none"/>
          </a:p>
        </p:txBody>
      </p:sp>
    </p:spTree>
    <p:extLst>
      <p:ext uri="{BB962C8B-B14F-4D97-AF65-F5344CB8AC3E}">
        <p14:creationId xmlns:p14="http://schemas.microsoft.com/office/powerpoint/2010/main" val="2251445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73AC481E-0AE5-FC27-EF9C-739422A8C3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FB8FA294-5522-770B-6407-71E8CCE103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6237CFD3-CE18-8725-989F-A4B7B193ED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B8CD68-5653-EC46-B3EA-7A3C58BF13C8}" type="datetimeFigureOut">
              <a:rPr lang="x-none" smtClean="0"/>
              <a:t>24/07/2024</a:t>
            </a:fld>
            <a:endParaRPr lang="x-none"/>
          </a:p>
        </p:txBody>
      </p:sp>
      <p:sp>
        <p:nvSpPr>
          <p:cNvPr id="5" name="Footer Placeholder 4">
            <a:extLst>
              <a:ext uri="{FF2B5EF4-FFF2-40B4-BE49-F238E27FC236}">
                <a16:creationId xmlns="" xmlns:a16="http://schemas.microsoft.com/office/drawing/2014/main" id="{B6B8C971-EA70-E127-F47C-CA1C7E6207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 xmlns:a16="http://schemas.microsoft.com/office/drawing/2014/main" id="{F0690C30-20F2-EC40-36E7-F256903516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5725B3-7943-3B40-8029-367FECAF7DC8}" type="slidenum">
              <a:rPr lang="x-none" smtClean="0"/>
              <a:t>‹#›</a:t>
            </a:fld>
            <a:endParaRPr lang="x-none"/>
          </a:p>
        </p:txBody>
      </p:sp>
    </p:spTree>
    <p:extLst>
      <p:ext uri="{BB962C8B-B14F-4D97-AF65-F5344CB8AC3E}">
        <p14:creationId xmlns:p14="http://schemas.microsoft.com/office/powerpoint/2010/main" val="5074337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s>
</file>

<file path=ppt/slides/_rels/slide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x-none" sz="1050" dirty="0">
                <a:latin typeface="Montserrat Thin" pitchFamily="2" charset="77"/>
              </a:rPr>
              <a:t>BLUESEED HANOI 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859255"/>
            <a:ext cx="4318649" cy="523220"/>
          </a:xfrm>
          <a:prstGeom prst="rect">
            <a:avLst/>
          </a:prstGeom>
          <a:noFill/>
        </p:spPr>
        <p:txBody>
          <a:bodyPr wrap="square" rtlCol="0">
            <a:spAutoFit/>
          </a:bodyPr>
          <a:lstStyle/>
          <a:p>
            <a:r>
              <a:rPr lang="x-none" sz="2800" b="1" dirty="0">
                <a:solidFill>
                  <a:srgbClr val="27509D"/>
                </a:solidFill>
                <a:latin typeface="Montserrat SemiBold" pitchFamily="2" charset="77"/>
              </a:rPr>
              <a:t>OUR </a:t>
            </a:r>
            <a:r>
              <a:rPr lang="x-none" sz="2800" b="1" dirty="0">
                <a:solidFill>
                  <a:srgbClr val="7BC144"/>
                </a:solidFill>
                <a:latin typeface="Montserrat SemiBold" pitchFamily="2" charset="77"/>
              </a:rPr>
              <a:t>CLIENTS</a:t>
            </a:r>
          </a:p>
        </p:txBody>
      </p:sp>
      <p:grpSp>
        <p:nvGrpSpPr>
          <p:cNvPr id="38" name="Group 37">
            <a:extLst>
              <a:ext uri="{FF2B5EF4-FFF2-40B4-BE49-F238E27FC236}">
                <a16:creationId xmlns="" xmlns:a16="http://schemas.microsoft.com/office/drawing/2014/main" id="{85C0D620-96DB-C52F-07A2-55FAF743C17E}"/>
              </a:ext>
            </a:extLst>
          </p:cNvPr>
          <p:cNvGrpSpPr/>
          <p:nvPr/>
        </p:nvGrpSpPr>
        <p:grpSpPr>
          <a:xfrm>
            <a:off x="724930" y="1773024"/>
            <a:ext cx="10742140" cy="4034011"/>
            <a:chOff x="1388076" y="1804087"/>
            <a:chExt cx="12554464" cy="3954164"/>
          </a:xfrm>
        </p:grpSpPr>
        <p:sp>
          <p:nvSpPr>
            <p:cNvPr id="3" name="Rectangle 2">
              <a:extLst>
                <a:ext uri="{FF2B5EF4-FFF2-40B4-BE49-F238E27FC236}">
                  <a16:creationId xmlns="" xmlns:a16="http://schemas.microsoft.com/office/drawing/2014/main" id="{520D7C87-8066-0882-A2CC-EE705C10E056}"/>
                </a:ext>
              </a:extLst>
            </p:cNvPr>
            <p:cNvSpPr/>
            <p:nvPr/>
          </p:nvSpPr>
          <p:spPr>
            <a:xfrm>
              <a:off x="1388076" y="1804087"/>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Rectangle 5">
              <a:extLst>
                <a:ext uri="{FF2B5EF4-FFF2-40B4-BE49-F238E27FC236}">
                  <a16:creationId xmlns="" xmlns:a16="http://schemas.microsoft.com/office/drawing/2014/main" id="{480CC180-55A9-2C78-6B32-D563007B9AEB}"/>
                </a:ext>
              </a:extLst>
            </p:cNvPr>
            <p:cNvSpPr/>
            <p:nvPr/>
          </p:nvSpPr>
          <p:spPr>
            <a:xfrm>
              <a:off x="1388076" y="2792628"/>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1" name="Rectangle 10">
              <a:extLst>
                <a:ext uri="{FF2B5EF4-FFF2-40B4-BE49-F238E27FC236}">
                  <a16:creationId xmlns="" xmlns:a16="http://schemas.microsoft.com/office/drawing/2014/main" id="{41F27234-5E57-668B-DA9E-21B3F8B30466}"/>
                </a:ext>
              </a:extLst>
            </p:cNvPr>
            <p:cNvSpPr/>
            <p:nvPr/>
          </p:nvSpPr>
          <p:spPr>
            <a:xfrm>
              <a:off x="1388076" y="3781169"/>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2" name="Rectangle 11">
              <a:extLst>
                <a:ext uri="{FF2B5EF4-FFF2-40B4-BE49-F238E27FC236}">
                  <a16:creationId xmlns="" xmlns:a16="http://schemas.microsoft.com/office/drawing/2014/main" id="{2235F457-38C4-ADFC-7CE4-7C186F993E4F}"/>
                </a:ext>
              </a:extLst>
            </p:cNvPr>
            <p:cNvSpPr/>
            <p:nvPr/>
          </p:nvSpPr>
          <p:spPr>
            <a:xfrm>
              <a:off x="1388076" y="4769710"/>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Rectangle 12">
              <a:extLst>
                <a:ext uri="{FF2B5EF4-FFF2-40B4-BE49-F238E27FC236}">
                  <a16:creationId xmlns="" xmlns:a16="http://schemas.microsoft.com/office/drawing/2014/main" id="{569005D3-9149-FB30-6E36-3575A9132450}"/>
                </a:ext>
              </a:extLst>
            </p:cNvPr>
            <p:cNvSpPr/>
            <p:nvPr/>
          </p:nvSpPr>
          <p:spPr>
            <a:xfrm>
              <a:off x="2957384" y="1804087"/>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4" name="Rectangle 13">
              <a:extLst>
                <a:ext uri="{FF2B5EF4-FFF2-40B4-BE49-F238E27FC236}">
                  <a16:creationId xmlns="" xmlns:a16="http://schemas.microsoft.com/office/drawing/2014/main" id="{0E1751F3-E549-F704-4400-8279A99890D2}"/>
                </a:ext>
              </a:extLst>
            </p:cNvPr>
            <p:cNvSpPr/>
            <p:nvPr/>
          </p:nvSpPr>
          <p:spPr>
            <a:xfrm>
              <a:off x="2957384" y="2792628"/>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5" name="Rectangle 14">
              <a:extLst>
                <a:ext uri="{FF2B5EF4-FFF2-40B4-BE49-F238E27FC236}">
                  <a16:creationId xmlns="" xmlns:a16="http://schemas.microsoft.com/office/drawing/2014/main" id="{0918A544-D06B-F502-614A-EC8D44C652E1}"/>
                </a:ext>
              </a:extLst>
            </p:cNvPr>
            <p:cNvSpPr/>
            <p:nvPr/>
          </p:nvSpPr>
          <p:spPr>
            <a:xfrm>
              <a:off x="2957384" y="3781169"/>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6" name="Rectangle 15">
              <a:extLst>
                <a:ext uri="{FF2B5EF4-FFF2-40B4-BE49-F238E27FC236}">
                  <a16:creationId xmlns="" xmlns:a16="http://schemas.microsoft.com/office/drawing/2014/main" id="{04214686-0E72-ABF4-28FB-ECC7448E2C8A}"/>
                </a:ext>
              </a:extLst>
            </p:cNvPr>
            <p:cNvSpPr/>
            <p:nvPr/>
          </p:nvSpPr>
          <p:spPr>
            <a:xfrm>
              <a:off x="2957384" y="4769710"/>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7" name="Rectangle 16">
              <a:extLst>
                <a:ext uri="{FF2B5EF4-FFF2-40B4-BE49-F238E27FC236}">
                  <a16:creationId xmlns="" xmlns:a16="http://schemas.microsoft.com/office/drawing/2014/main" id="{0802171D-EDFD-1E0F-A978-CA2CD00D25F1}"/>
                </a:ext>
              </a:extLst>
            </p:cNvPr>
            <p:cNvSpPr/>
            <p:nvPr/>
          </p:nvSpPr>
          <p:spPr>
            <a:xfrm>
              <a:off x="4526692" y="1804087"/>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8" name="Rectangle 17">
              <a:extLst>
                <a:ext uri="{FF2B5EF4-FFF2-40B4-BE49-F238E27FC236}">
                  <a16:creationId xmlns="" xmlns:a16="http://schemas.microsoft.com/office/drawing/2014/main" id="{7A409C22-40DE-1387-3229-8EB3BDD2A133}"/>
                </a:ext>
              </a:extLst>
            </p:cNvPr>
            <p:cNvSpPr/>
            <p:nvPr/>
          </p:nvSpPr>
          <p:spPr>
            <a:xfrm>
              <a:off x="4526692" y="2792628"/>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9" name="Rectangle 18">
              <a:extLst>
                <a:ext uri="{FF2B5EF4-FFF2-40B4-BE49-F238E27FC236}">
                  <a16:creationId xmlns="" xmlns:a16="http://schemas.microsoft.com/office/drawing/2014/main" id="{F237F281-1FE7-3E00-BF37-460DD156007D}"/>
                </a:ext>
              </a:extLst>
            </p:cNvPr>
            <p:cNvSpPr/>
            <p:nvPr/>
          </p:nvSpPr>
          <p:spPr>
            <a:xfrm>
              <a:off x="4526692" y="3781169"/>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0" name="Rectangle 19">
              <a:extLst>
                <a:ext uri="{FF2B5EF4-FFF2-40B4-BE49-F238E27FC236}">
                  <a16:creationId xmlns="" xmlns:a16="http://schemas.microsoft.com/office/drawing/2014/main" id="{E942496C-C29C-85C4-7DAF-AE7605989F15}"/>
                </a:ext>
              </a:extLst>
            </p:cNvPr>
            <p:cNvSpPr/>
            <p:nvPr/>
          </p:nvSpPr>
          <p:spPr>
            <a:xfrm>
              <a:off x="4526692" y="4769710"/>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1" name="Rectangle 20">
              <a:extLst>
                <a:ext uri="{FF2B5EF4-FFF2-40B4-BE49-F238E27FC236}">
                  <a16:creationId xmlns="" xmlns:a16="http://schemas.microsoft.com/office/drawing/2014/main" id="{38F4D6A8-C032-1EF1-6DA8-6DC881C05ED1}"/>
                </a:ext>
              </a:extLst>
            </p:cNvPr>
            <p:cNvSpPr/>
            <p:nvPr/>
          </p:nvSpPr>
          <p:spPr>
            <a:xfrm>
              <a:off x="6096000" y="1804087"/>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2" name="Rectangle 21">
              <a:extLst>
                <a:ext uri="{FF2B5EF4-FFF2-40B4-BE49-F238E27FC236}">
                  <a16:creationId xmlns="" xmlns:a16="http://schemas.microsoft.com/office/drawing/2014/main" id="{D96EBB09-6BCC-6C9E-5775-AF9C9FEB8411}"/>
                </a:ext>
              </a:extLst>
            </p:cNvPr>
            <p:cNvSpPr/>
            <p:nvPr/>
          </p:nvSpPr>
          <p:spPr>
            <a:xfrm>
              <a:off x="6096000" y="2792628"/>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3" name="Rectangle 22">
              <a:extLst>
                <a:ext uri="{FF2B5EF4-FFF2-40B4-BE49-F238E27FC236}">
                  <a16:creationId xmlns="" xmlns:a16="http://schemas.microsoft.com/office/drawing/2014/main" id="{955F9360-C6DB-F567-77D3-84495D9EBBAE}"/>
                </a:ext>
              </a:extLst>
            </p:cNvPr>
            <p:cNvSpPr/>
            <p:nvPr/>
          </p:nvSpPr>
          <p:spPr>
            <a:xfrm>
              <a:off x="6096000" y="3781169"/>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4" name="Rectangle 23">
              <a:extLst>
                <a:ext uri="{FF2B5EF4-FFF2-40B4-BE49-F238E27FC236}">
                  <a16:creationId xmlns="" xmlns:a16="http://schemas.microsoft.com/office/drawing/2014/main" id="{1DA0B352-7ECA-2F03-020D-DEBE6D874DCD}"/>
                </a:ext>
              </a:extLst>
            </p:cNvPr>
            <p:cNvSpPr/>
            <p:nvPr/>
          </p:nvSpPr>
          <p:spPr>
            <a:xfrm>
              <a:off x="6096000" y="4769710"/>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5" name="Rectangle 24">
              <a:extLst>
                <a:ext uri="{FF2B5EF4-FFF2-40B4-BE49-F238E27FC236}">
                  <a16:creationId xmlns="" xmlns:a16="http://schemas.microsoft.com/office/drawing/2014/main" id="{1FAB3D5E-3002-22CA-FA72-C6A0C678C023}"/>
                </a:ext>
              </a:extLst>
            </p:cNvPr>
            <p:cNvSpPr/>
            <p:nvPr/>
          </p:nvSpPr>
          <p:spPr>
            <a:xfrm>
              <a:off x="7665308" y="1804087"/>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6" name="Rectangle 25">
              <a:extLst>
                <a:ext uri="{FF2B5EF4-FFF2-40B4-BE49-F238E27FC236}">
                  <a16:creationId xmlns="" xmlns:a16="http://schemas.microsoft.com/office/drawing/2014/main" id="{57A5A6D6-CF0B-98AD-050E-99385FBE7DCE}"/>
                </a:ext>
              </a:extLst>
            </p:cNvPr>
            <p:cNvSpPr/>
            <p:nvPr/>
          </p:nvSpPr>
          <p:spPr>
            <a:xfrm>
              <a:off x="7665308" y="2792628"/>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7" name="Rectangle 26">
              <a:extLst>
                <a:ext uri="{FF2B5EF4-FFF2-40B4-BE49-F238E27FC236}">
                  <a16:creationId xmlns="" xmlns:a16="http://schemas.microsoft.com/office/drawing/2014/main" id="{ACFA32F1-61B0-5A19-6CE8-3A451E1023C8}"/>
                </a:ext>
              </a:extLst>
            </p:cNvPr>
            <p:cNvSpPr/>
            <p:nvPr/>
          </p:nvSpPr>
          <p:spPr>
            <a:xfrm>
              <a:off x="7665308" y="3781169"/>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8" name="Rectangle 27">
              <a:extLst>
                <a:ext uri="{FF2B5EF4-FFF2-40B4-BE49-F238E27FC236}">
                  <a16:creationId xmlns="" xmlns:a16="http://schemas.microsoft.com/office/drawing/2014/main" id="{E13B1883-3E0D-4867-26B9-451CCA5A8B82}"/>
                </a:ext>
              </a:extLst>
            </p:cNvPr>
            <p:cNvSpPr/>
            <p:nvPr/>
          </p:nvSpPr>
          <p:spPr>
            <a:xfrm>
              <a:off x="7665308" y="4769710"/>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9" name="Rectangle 28">
              <a:extLst>
                <a:ext uri="{FF2B5EF4-FFF2-40B4-BE49-F238E27FC236}">
                  <a16:creationId xmlns="" xmlns:a16="http://schemas.microsoft.com/office/drawing/2014/main" id="{B2E75CDF-4970-B01D-08AE-DF2ADF5A363D}"/>
                </a:ext>
              </a:extLst>
            </p:cNvPr>
            <p:cNvSpPr/>
            <p:nvPr/>
          </p:nvSpPr>
          <p:spPr>
            <a:xfrm>
              <a:off x="9234616" y="1804087"/>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0" name="Rectangle 29">
              <a:extLst>
                <a:ext uri="{FF2B5EF4-FFF2-40B4-BE49-F238E27FC236}">
                  <a16:creationId xmlns="" xmlns:a16="http://schemas.microsoft.com/office/drawing/2014/main" id="{C7AAAF7B-D35D-5608-0E37-F3A6194B8E4D}"/>
                </a:ext>
              </a:extLst>
            </p:cNvPr>
            <p:cNvSpPr/>
            <p:nvPr/>
          </p:nvSpPr>
          <p:spPr>
            <a:xfrm>
              <a:off x="9234616" y="2792628"/>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1" name="Rectangle 30">
              <a:extLst>
                <a:ext uri="{FF2B5EF4-FFF2-40B4-BE49-F238E27FC236}">
                  <a16:creationId xmlns="" xmlns:a16="http://schemas.microsoft.com/office/drawing/2014/main" id="{B4BF5AA0-7459-BB7D-31AE-61BAE307CA72}"/>
                </a:ext>
              </a:extLst>
            </p:cNvPr>
            <p:cNvSpPr/>
            <p:nvPr/>
          </p:nvSpPr>
          <p:spPr>
            <a:xfrm>
              <a:off x="9234616" y="3781169"/>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2" name="Rectangle 31">
              <a:extLst>
                <a:ext uri="{FF2B5EF4-FFF2-40B4-BE49-F238E27FC236}">
                  <a16:creationId xmlns="" xmlns:a16="http://schemas.microsoft.com/office/drawing/2014/main" id="{D5ACA0DB-0777-E563-6CEB-B75971E0102C}"/>
                </a:ext>
              </a:extLst>
            </p:cNvPr>
            <p:cNvSpPr/>
            <p:nvPr/>
          </p:nvSpPr>
          <p:spPr>
            <a:xfrm>
              <a:off x="9234616" y="4769710"/>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 name="Rectangle 6">
              <a:extLst>
                <a:ext uri="{FF2B5EF4-FFF2-40B4-BE49-F238E27FC236}">
                  <a16:creationId xmlns="" xmlns:a16="http://schemas.microsoft.com/office/drawing/2014/main" id="{9C40E78A-CFB4-55F7-AECB-FC3342306B20}"/>
                </a:ext>
              </a:extLst>
            </p:cNvPr>
            <p:cNvSpPr/>
            <p:nvPr/>
          </p:nvSpPr>
          <p:spPr>
            <a:xfrm>
              <a:off x="10803924" y="1804087"/>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Rectangle 7">
              <a:extLst>
                <a:ext uri="{FF2B5EF4-FFF2-40B4-BE49-F238E27FC236}">
                  <a16:creationId xmlns="" xmlns:a16="http://schemas.microsoft.com/office/drawing/2014/main" id="{B51F3DE8-9017-86BA-2513-0DC71F9A902B}"/>
                </a:ext>
              </a:extLst>
            </p:cNvPr>
            <p:cNvSpPr/>
            <p:nvPr/>
          </p:nvSpPr>
          <p:spPr>
            <a:xfrm>
              <a:off x="10803924" y="2792628"/>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Rectangle 8">
              <a:extLst>
                <a:ext uri="{FF2B5EF4-FFF2-40B4-BE49-F238E27FC236}">
                  <a16:creationId xmlns="" xmlns:a16="http://schemas.microsoft.com/office/drawing/2014/main" id="{166747DE-4AF7-7D48-E480-E4750D2CEE5B}"/>
                </a:ext>
              </a:extLst>
            </p:cNvPr>
            <p:cNvSpPr/>
            <p:nvPr/>
          </p:nvSpPr>
          <p:spPr>
            <a:xfrm>
              <a:off x="10803924" y="3781169"/>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 name="Rectangle 9">
              <a:extLst>
                <a:ext uri="{FF2B5EF4-FFF2-40B4-BE49-F238E27FC236}">
                  <a16:creationId xmlns="" xmlns:a16="http://schemas.microsoft.com/office/drawing/2014/main" id="{C354C923-720C-ABD6-D762-EE8941012808}"/>
                </a:ext>
              </a:extLst>
            </p:cNvPr>
            <p:cNvSpPr/>
            <p:nvPr/>
          </p:nvSpPr>
          <p:spPr>
            <a:xfrm>
              <a:off x="10803924" y="4769710"/>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4" name="Rectangle 33">
              <a:extLst>
                <a:ext uri="{FF2B5EF4-FFF2-40B4-BE49-F238E27FC236}">
                  <a16:creationId xmlns="" xmlns:a16="http://schemas.microsoft.com/office/drawing/2014/main" id="{3058ADBA-6021-3328-D679-6CCDD8CE38F2}"/>
                </a:ext>
              </a:extLst>
            </p:cNvPr>
            <p:cNvSpPr/>
            <p:nvPr/>
          </p:nvSpPr>
          <p:spPr>
            <a:xfrm>
              <a:off x="12373232" y="1804087"/>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5" name="Rectangle 34">
              <a:extLst>
                <a:ext uri="{FF2B5EF4-FFF2-40B4-BE49-F238E27FC236}">
                  <a16:creationId xmlns="" xmlns:a16="http://schemas.microsoft.com/office/drawing/2014/main" id="{CE3F5A04-AD8D-7347-A5A3-A33D2B12500E}"/>
                </a:ext>
              </a:extLst>
            </p:cNvPr>
            <p:cNvSpPr/>
            <p:nvPr/>
          </p:nvSpPr>
          <p:spPr>
            <a:xfrm>
              <a:off x="12373232" y="2792628"/>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6" name="Rectangle 35">
              <a:extLst>
                <a:ext uri="{FF2B5EF4-FFF2-40B4-BE49-F238E27FC236}">
                  <a16:creationId xmlns="" xmlns:a16="http://schemas.microsoft.com/office/drawing/2014/main" id="{C67F458C-3D8F-E7B7-46FD-3C4CB3E3C3C3}"/>
                </a:ext>
              </a:extLst>
            </p:cNvPr>
            <p:cNvSpPr/>
            <p:nvPr/>
          </p:nvSpPr>
          <p:spPr>
            <a:xfrm>
              <a:off x="12373232" y="3781169"/>
              <a:ext cx="1569308" cy="988541"/>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7" name="Rectangle 36">
              <a:extLst>
                <a:ext uri="{FF2B5EF4-FFF2-40B4-BE49-F238E27FC236}">
                  <a16:creationId xmlns="" xmlns:a16="http://schemas.microsoft.com/office/drawing/2014/main" id="{6EA6F1FC-8EBC-17FB-4158-DE79FE1B5D9D}"/>
                </a:ext>
              </a:extLst>
            </p:cNvPr>
            <p:cNvSpPr/>
            <p:nvPr/>
          </p:nvSpPr>
          <p:spPr>
            <a:xfrm>
              <a:off x="12373232" y="4769710"/>
              <a:ext cx="1569308" cy="98854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grpSp>
      <p:pic>
        <p:nvPicPr>
          <p:cNvPr id="39" name="Picture 38">
            <a:extLst>
              <a:ext uri="{FF2B5EF4-FFF2-40B4-BE49-F238E27FC236}">
                <a16:creationId xmlns="" xmlns:a16="http://schemas.microsoft.com/office/drawing/2014/main" id="{299960DF-3590-164B-822E-D053393765CA}"/>
              </a:ext>
            </a:extLst>
          </p:cNvPr>
          <p:cNvPicPr>
            <a:picLocks noChangeAspect="1"/>
          </p:cNvPicPr>
          <p:nvPr/>
        </p:nvPicPr>
        <p:blipFill>
          <a:blip r:embed="rId2"/>
          <a:stretch>
            <a:fillRect/>
          </a:stretch>
        </p:blipFill>
        <p:spPr>
          <a:xfrm>
            <a:off x="894144" y="2170564"/>
            <a:ext cx="1004341" cy="213422"/>
          </a:xfrm>
          <a:prstGeom prst="rect">
            <a:avLst/>
          </a:prstGeom>
        </p:spPr>
      </p:pic>
      <p:pic>
        <p:nvPicPr>
          <p:cNvPr id="41" name="Picture 40">
            <a:extLst>
              <a:ext uri="{FF2B5EF4-FFF2-40B4-BE49-F238E27FC236}">
                <a16:creationId xmlns="" xmlns:a16="http://schemas.microsoft.com/office/drawing/2014/main" id="{67A034DD-781E-2103-29D5-7D2AB4979E3E}"/>
              </a:ext>
            </a:extLst>
          </p:cNvPr>
          <p:cNvPicPr>
            <a:picLocks noChangeAspect="1"/>
          </p:cNvPicPr>
          <p:nvPr/>
        </p:nvPicPr>
        <p:blipFill>
          <a:blip r:embed="rId3"/>
          <a:stretch>
            <a:fillRect/>
          </a:stretch>
        </p:blipFill>
        <p:spPr>
          <a:xfrm>
            <a:off x="6178172" y="4909976"/>
            <a:ext cx="1178424" cy="785616"/>
          </a:xfrm>
          <a:prstGeom prst="rect">
            <a:avLst/>
          </a:prstGeom>
        </p:spPr>
      </p:pic>
      <p:pic>
        <p:nvPicPr>
          <p:cNvPr id="43" name="Picture 42">
            <a:extLst>
              <a:ext uri="{FF2B5EF4-FFF2-40B4-BE49-F238E27FC236}">
                <a16:creationId xmlns="" xmlns:a16="http://schemas.microsoft.com/office/drawing/2014/main" id="{C1617A67-D17F-83D6-DD54-0F4703A32D9B}"/>
              </a:ext>
            </a:extLst>
          </p:cNvPr>
          <p:cNvPicPr>
            <a:picLocks noChangeAspect="1"/>
          </p:cNvPicPr>
          <p:nvPr/>
        </p:nvPicPr>
        <p:blipFill>
          <a:blip r:embed="rId4"/>
          <a:stretch>
            <a:fillRect/>
          </a:stretch>
        </p:blipFill>
        <p:spPr>
          <a:xfrm>
            <a:off x="842442" y="2939608"/>
            <a:ext cx="1107744" cy="692340"/>
          </a:xfrm>
          <a:prstGeom prst="rect">
            <a:avLst/>
          </a:prstGeom>
        </p:spPr>
      </p:pic>
      <p:pic>
        <p:nvPicPr>
          <p:cNvPr id="45" name="Picture 44">
            <a:extLst>
              <a:ext uri="{FF2B5EF4-FFF2-40B4-BE49-F238E27FC236}">
                <a16:creationId xmlns="" xmlns:a16="http://schemas.microsoft.com/office/drawing/2014/main" id="{72EE6784-2D95-022C-A498-AB70123FEBD3}"/>
              </a:ext>
            </a:extLst>
          </p:cNvPr>
          <p:cNvPicPr>
            <a:picLocks noChangeAspect="1"/>
          </p:cNvPicPr>
          <p:nvPr/>
        </p:nvPicPr>
        <p:blipFill>
          <a:blip r:embed="rId5"/>
          <a:stretch>
            <a:fillRect/>
          </a:stretch>
        </p:blipFill>
        <p:spPr>
          <a:xfrm>
            <a:off x="811970" y="5169842"/>
            <a:ext cx="1173556" cy="265884"/>
          </a:xfrm>
          <a:prstGeom prst="rect">
            <a:avLst/>
          </a:prstGeom>
        </p:spPr>
      </p:pic>
      <p:pic>
        <p:nvPicPr>
          <p:cNvPr id="47" name="Picture 46">
            <a:extLst>
              <a:ext uri="{FF2B5EF4-FFF2-40B4-BE49-F238E27FC236}">
                <a16:creationId xmlns="" xmlns:a16="http://schemas.microsoft.com/office/drawing/2014/main" id="{A5E86797-774C-2DA6-CFD4-65BCF7EE48BD}"/>
              </a:ext>
            </a:extLst>
          </p:cNvPr>
          <p:cNvPicPr>
            <a:picLocks noChangeAspect="1"/>
          </p:cNvPicPr>
          <p:nvPr/>
        </p:nvPicPr>
        <p:blipFill>
          <a:blip r:embed="rId6"/>
          <a:stretch>
            <a:fillRect/>
          </a:stretch>
        </p:blipFill>
        <p:spPr>
          <a:xfrm>
            <a:off x="8973494" y="3019078"/>
            <a:ext cx="958850" cy="533400"/>
          </a:xfrm>
          <a:prstGeom prst="rect">
            <a:avLst/>
          </a:prstGeom>
        </p:spPr>
      </p:pic>
      <p:pic>
        <p:nvPicPr>
          <p:cNvPr id="49" name="Picture 48">
            <a:extLst>
              <a:ext uri="{FF2B5EF4-FFF2-40B4-BE49-F238E27FC236}">
                <a16:creationId xmlns="" xmlns:a16="http://schemas.microsoft.com/office/drawing/2014/main" id="{83FAD66D-3D3D-B96F-169F-5AD814E8C623}"/>
              </a:ext>
            </a:extLst>
          </p:cNvPr>
          <p:cNvPicPr>
            <a:picLocks noChangeAspect="1"/>
          </p:cNvPicPr>
          <p:nvPr/>
        </p:nvPicPr>
        <p:blipFill>
          <a:blip r:embed="rId7"/>
          <a:stretch>
            <a:fillRect/>
          </a:stretch>
        </p:blipFill>
        <p:spPr>
          <a:xfrm>
            <a:off x="3626263" y="5169842"/>
            <a:ext cx="911173" cy="296016"/>
          </a:xfrm>
          <a:prstGeom prst="rect">
            <a:avLst/>
          </a:prstGeom>
        </p:spPr>
      </p:pic>
      <p:pic>
        <p:nvPicPr>
          <p:cNvPr id="51" name="Picture 50">
            <a:extLst>
              <a:ext uri="{FF2B5EF4-FFF2-40B4-BE49-F238E27FC236}">
                <a16:creationId xmlns="" xmlns:a16="http://schemas.microsoft.com/office/drawing/2014/main" id="{67134E6B-F50B-6884-E5F1-0EF756B9190A}"/>
              </a:ext>
            </a:extLst>
          </p:cNvPr>
          <p:cNvPicPr>
            <a:picLocks noChangeAspect="1"/>
          </p:cNvPicPr>
          <p:nvPr/>
        </p:nvPicPr>
        <p:blipFill>
          <a:blip r:embed="rId8"/>
          <a:stretch>
            <a:fillRect/>
          </a:stretch>
        </p:blipFill>
        <p:spPr>
          <a:xfrm>
            <a:off x="7707535" y="2084168"/>
            <a:ext cx="805234" cy="386214"/>
          </a:xfrm>
          <a:prstGeom prst="rect">
            <a:avLst/>
          </a:prstGeom>
        </p:spPr>
      </p:pic>
      <p:pic>
        <p:nvPicPr>
          <p:cNvPr id="53" name="Picture 52">
            <a:extLst>
              <a:ext uri="{FF2B5EF4-FFF2-40B4-BE49-F238E27FC236}">
                <a16:creationId xmlns="" xmlns:a16="http://schemas.microsoft.com/office/drawing/2014/main" id="{B349A61C-1F1B-7B18-A1C5-1F6C34E172D4}"/>
              </a:ext>
            </a:extLst>
          </p:cNvPr>
          <p:cNvPicPr>
            <a:picLocks noChangeAspect="1"/>
          </p:cNvPicPr>
          <p:nvPr/>
        </p:nvPicPr>
        <p:blipFill>
          <a:blip r:embed="rId9"/>
          <a:stretch>
            <a:fillRect/>
          </a:stretch>
        </p:blipFill>
        <p:spPr>
          <a:xfrm>
            <a:off x="7605270" y="5095636"/>
            <a:ext cx="1019143" cy="385212"/>
          </a:xfrm>
          <a:prstGeom prst="rect">
            <a:avLst/>
          </a:prstGeom>
        </p:spPr>
      </p:pic>
      <p:pic>
        <p:nvPicPr>
          <p:cNvPr id="55" name="Picture 54">
            <a:extLst>
              <a:ext uri="{FF2B5EF4-FFF2-40B4-BE49-F238E27FC236}">
                <a16:creationId xmlns="" xmlns:a16="http://schemas.microsoft.com/office/drawing/2014/main" id="{ED94FB85-88C0-BBDD-171C-D37A86D7014D}"/>
              </a:ext>
            </a:extLst>
          </p:cNvPr>
          <p:cNvPicPr>
            <a:picLocks noChangeAspect="1"/>
          </p:cNvPicPr>
          <p:nvPr/>
        </p:nvPicPr>
        <p:blipFill>
          <a:blip r:embed="rId10"/>
          <a:stretch>
            <a:fillRect/>
          </a:stretch>
        </p:blipFill>
        <p:spPr>
          <a:xfrm>
            <a:off x="10282817" y="5015050"/>
            <a:ext cx="1097213" cy="465798"/>
          </a:xfrm>
          <a:prstGeom prst="rect">
            <a:avLst/>
          </a:prstGeom>
        </p:spPr>
      </p:pic>
      <p:pic>
        <p:nvPicPr>
          <p:cNvPr id="59" name="Picture 58">
            <a:extLst>
              <a:ext uri="{FF2B5EF4-FFF2-40B4-BE49-F238E27FC236}">
                <a16:creationId xmlns="" xmlns:a16="http://schemas.microsoft.com/office/drawing/2014/main" id="{C9848F33-55E8-6F84-8BB9-B8664F116A04}"/>
              </a:ext>
            </a:extLst>
          </p:cNvPr>
          <p:cNvPicPr>
            <a:picLocks noChangeAspect="1"/>
          </p:cNvPicPr>
          <p:nvPr/>
        </p:nvPicPr>
        <p:blipFill>
          <a:blip r:embed="rId11"/>
          <a:stretch>
            <a:fillRect/>
          </a:stretch>
        </p:blipFill>
        <p:spPr>
          <a:xfrm>
            <a:off x="6485374" y="3991966"/>
            <a:ext cx="564020" cy="604629"/>
          </a:xfrm>
          <a:prstGeom prst="rect">
            <a:avLst/>
          </a:prstGeom>
        </p:spPr>
      </p:pic>
      <p:pic>
        <p:nvPicPr>
          <p:cNvPr id="61" name="Picture 60">
            <a:extLst>
              <a:ext uri="{FF2B5EF4-FFF2-40B4-BE49-F238E27FC236}">
                <a16:creationId xmlns="" xmlns:a16="http://schemas.microsoft.com/office/drawing/2014/main" id="{390A1EB4-300B-A5C1-B6EF-157A0047E0E2}"/>
              </a:ext>
            </a:extLst>
          </p:cNvPr>
          <p:cNvPicPr>
            <a:picLocks noChangeAspect="1"/>
          </p:cNvPicPr>
          <p:nvPr/>
        </p:nvPicPr>
        <p:blipFill>
          <a:blip r:embed="rId12"/>
          <a:stretch>
            <a:fillRect/>
          </a:stretch>
        </p:blipFill>
        <p:spPr>
          <a:xfrm>
            <a:off x="8948038" y="4888534"/>
            <a:ext cx="1033258" cy="897061"/>
          </a:xfrm>
          <a:prstGeom prst="rect">
            <a:avLst/>
          </a:prstGeom>
        </p:spPr>
      </p:pic>
      <p:pic>
        <p:nvPicPr>
          <p:cNvPr id="63" name="Picture 62">
            <a:extLst>
              <a:ext uri="{FF2B5EF4-FFF2-40B4-BE49-F238E27FC236}">
                <a16:creationId xmlns="" xmlns:a16="http://schemas.microsoft.com/office/drawing/2014/main" id="{A0D118BB-0ABF-2F19-96FF-BB0C8CBC30FB}"/>
              </a:ext>
            </a:extLst>
          </p:cNvPr>
          <p:cNvPicPr>
            <a:picLocks noChangeAspect="1"/>
          </p:cNvPicPr>
          <p:nvPr/>
        </p:nvPicPr>
        <p:blipFill>
          <a:blip r:embed="rId13"/>
          <a:stretch>
            <a:fillRect/>
          </a:stretch>
        </p:blipFill>
        <p:spPr>
          <a:xfrm>
            <a:off x="8898531" y="4182357"/>
            <a:ext cx="1108775" cy="223848"/>
          </a:xfrm>
          <a:prstGeom prst="rect">
            <a:avLst/>
          </a:prstGeom>
        </p:spPr>
      </p:pic>
      <p:pic>
        <p:nvPicPr>
          <p:cNvPr id="65" name="Picture 64">
            <a:extLst>
              <a:ext uri="{FF2B5EF4-FFF2-40B4-BE49-F238E27FC236}">
                <a16:creationId xmlns="" xmlns:a16="http://schemas.microsoft.com/office/drawing/2014/main" id="{8EBBA7BF-D612-C841-017B-4847AE92147E}"/>
              </a:ext>
            </a:extLst>
          </p:cNvPr>
          <p:cNvPicPr>
            <a:picLocks noChangeAspect="1"/>
          </p:cNvPicPr>
          <p:nvPr/>
        </p:nvPicPr>
        <p:blipFill>
          <a:blip r:embed="rId14"/>
          <a:stretch>
            <a:fillRect/>
          </a:stretch>
        </p:blipFill>
        <p:spPr>
          <a:xfrm>
            <a:off x="2292010" y="3091301"/>
            <a:ext cx="894144" cy="388953"/>
          </a:xfrm>
          <a:prstGeom prst="rect">
            <a:avLst/>
          </a:prstGeom>
        </p:spPr>
      </p:pic>
      <p:pic>
        <p:nvPicPr>
          <p:cNvPr id="67" name="Picture 66">
            <a:extLst>
              <a:ext uri="{FF2B5EF4-FFF2-40B4-BE49-F238E27FC236}">
                <a16:creationId xmlns="" xmlns:a16="http://schemas.microsoft.com/office/drawing/2014/main" id="{ADA0B677-23DF-E6BE-BA2F-7E1948AB7DBB}"/>
              </a:ext>
            </a:extLst>
          </p:cNvPr>
          <p:cNvPicPr>
            <a:picLocks noChangeAspect="1"/>
          </p:cNvPicPr>
          <p:nvPr/>
        </p:nvPicPr>
        <p:blipFill>
          <a:blip r:embed="rId15"/>
          <a:stretch>
            <a:fillRect/>
          </a:stretch>
        </p:blipFill>
        <p:spPr>
          <a:xfrm>
            <a:off x="5122193" y="2887012"/>
            <a:ext cx="675932" cy="760423"/>
          </a:xfrm>
          <a:prstGeom prst="rect">
            <a:avLst/>
          </a:prstGeom>
        </p:spPr>
      </p:pic>
      <p:pic>
        <p:nvPicPr>
          <p:cNvPr id="71" name="Picture 70">
            <a:extLst>
              <a:ext uri="{FF2B5EF4-FFF2-40B4-BE49-F238E27FC236}">
                <a16:creationId xmlns="" xmlns:a16="http://schemas.microsoft.com/office/drawing/2014/main" id="{1CF40503-3A21-CC40-A9D9-CA7B0FFE8837}"/>
              </a:ext>
            </a:extLst>
          </p:cNvPr>
          <p:cNvPicPr>
            <a:picLocks noChangeAspect="1"/>
          </p:cNvPicPr>
          <p:nvPr/>
        </p:nvPicPr>
        <p:blipFill>
          <a:blip r:embed="rId16"/>
          <a:stretch>
            <a:fillRect/>
          </a:stretch>
        </p:blipFill>
        <p:spPr>
          <a:xfrm>
            <a:off x="3626263" y="3991966"/>
            <a:ext cx="948173" cy="553101"/>
          </a:xfrm>
          <a:prstGeom prst="rect">
            <a:avLst/>
          </a:prstGeom>
        </p:spPr>
      </p:pic>
      <p:pic>
        <p:nvPicPr>
          <p:cNvPr id="73" name="Picture 72">
            <a:extLst>
              <a:ext uri="{FF2B5EF4-FFF2-40B4-BE49-F238E27FC236}">
                <a16:creationId xmlns="" xmlns:a16="http://schemas.microsoft.com/office/drawing/2014/main" id="{5E5AB190-5697-21F0-05A7-FC0850983EE1}"/>
              </a:ext>
            </a:extLst>
          </p:cNvPr>
          <p:cNvPicPr>
            <a:picLocks noChangeAspect="1"/>
          </p:cNvPicPr>
          <p:nvPr/>
        </p:nvPicPr>
        <p:blipFill>
          <a:blip r:embed="rId17"/>
          <a:stretch>
            <a:fillRect/>
          </a:stretch>
        </p:blipFill>
        <p:spPr>
          <a:xfrm>
            <a:off x="3721421" y="2918092"/>
            <a:ext cx="720857" cy="770970"/>
          </a:xfrm>
          <a:prstGeom prst="rect">
            <a:avLst/>
          </a:prstGeom>
        </p:spPr>
      </p:pic>
      <p:pic>
        <p:nvPicPr>
          <p:cNvPr id="75" name="Picture 74">
            <a:extLst>
              <a:ext uri="{FF2B5EF4-FFF2-40B4-BE49-F238E27FC236}">
                <a16:creationId xmlns="" xmlns:a16="http://schemas.microsoft.com/office/drawing/2014/main" id="{CA91F630-D370-4D9B-7CC7-2F95E0081825}"/>
              </a:ext>
            </a:extLst>
          </p:cNvPr>
          <p:cNvPicPr>
            <a:picLocks noChangeAspect="1"/>
          </p:cNvPicPr>
          <p:nvPr/>
        </p:nvPicPr>
        <p:blipFill>
          <a:blip r:embed="rId18"/>
          <a:stretch>
            <a:fillRect/>
          </a:stretch>
        </p:blipFill>
        <p:spPr>
          <a:xfrm>
            <a:off x="3356076" y="1869202"/>
            <a:ext cx="1488545" cy="841028"/>
          </a:xfrm>
          <a:prstGeom prst="rect">
            <a:avLst/>
          </a:prstGeom>
        </p:spPr>
      </p:pic>
      <p:pic>
        <p:nvPicPr>
          <p:cNvPr id="77" name="Picture 76">
            <a:extLst>
              <a:ext uri="{FF2B5EF4-FFF2-40B4-BE49-F238E27FC236}">
                <a16:creationId xmlns="" xmlns:a16="http://schemas.microsoft.com/office/drawing/2014/main" id="{95563D79-2AEB-2719-D0B5-64650A71B139}"/>
              </a:ext>
            </a:extLst>
          </p:cNvPr>
          <p:cNvPicPr>
            <a:picLocks noChangeAspect="1"/>
          </p:cNvPicPr>
          <p:nvPr/>
        </p:nvPicPr>
        <p:blipFill>
          <a:blip r:embed="rId19"/>
          <a:stretch>
            <a:fillRect/>
          </a:stretch>
        </p:blipFill>
        <p:spPr>
          <a:xfrm>
            <a:off x="2167252" y="2170564"/>
            <a:ext cx="1127587" cy="233005"/>
          </a:xfrm>
          <a:prstGeom prst="rect">
            <a:avLst/>
          </a:prstGeom>
        </p:spPr>
      </p:pic>
      <p:pic>
        <p:nvPicPr>
          <p:cNvPr id="79" name="Picture 78">
            <a:extLst>
              <a:ext uri="{FF2B5EF4-FFF2-40B4-BE49-F238E27FC236}">
                <a16:creationId xmlns="" xmlns:a16="http://schemas.microsoft.com/office/drawing/2014/main" id="{2A40EC7C-4DFD-F9FB-5B6A-F3CAD4875491}"/>
              </a:ext>
            </a:extLst>
          </p:cNvPr>
          <p:cNvPicPr>
            <a:picLocks noChangeAspect="1"/>
          </p:cNvPicPr>
          <p:nvPr/>
        </p:nvPicPr>
        <p:blipFill>
          <a:blip r:embed="rId20"/>
          <a:stretch>
            <a:fillRect/>
          </a:stretch>
        </p:blipFill>
        <p:spPr>
          <a:xfrm>
            <a:off x="871748" y="4127268"/>
            <a:ext cx="1042804" cy="334023"/>
          </a:xfrm>
          <a:prstGeom prst="rect">
            <a:avLst/>
          </a:prstGeom>
        </p:spPr>
      </p:pic>
      <p:pic>
        <p:nvPicPr>
          <p:cNvPr id="81" name="Picture 80">
            <a:extLst>
              <a:ext uri="{FF2B5EF4-FFF2-40B4-BE49-F238E27FC236}">
                <a16:creationId xmlns="" xmlns:a16="http://schemas.microsoft.com/office/drawing/2014/main" id="{BF104D31-3AC2-A2D5-C1B4-23F71458E254}"/>
              </a:ext>
            </a:extLst>
          </p:cNvPr>
          <p:cNvPicPr>
            <a:picLocks noChangeAspect="1"/>
          </p:cNvPicPr>
          <p:nvPr/>
        </p:nvPicPr>
        <p:blipFill>
          <a:blip r:embed="rId21"/>
          <a:stretch>
            <a:fillRect/>
          </a:stretch>
        </p:blipFill>
        <p:spPr>
          <a:xfrm>
            <a:off x="4886451" y="4888534"/>
            <a:ext cx="1084054" cy="770970"/>
          </a:xfrm>
          <a:prstGeom prst="rect">
            <a:avLst/>
          </a:prstGeom>
        </p:spPr>
      </p:pic>
      <p:pic>
        <p:nvPicPr>
          <p:cNvPr id="83" name="Picture 82">
            <a:extLst>
              <a:ext uri="{FF2B5EF4-FFF2-40B4-BE49-F238E27FC236}">
                <a16:creationId xmlns="" xmlns:a16="http://schemas.microsoft.com/office/drawing/2014/main" id="{12704396-968C-1D14-7015-4A679B445F10}"/>
              </a:ext>
            </a:extLst>
          </p:cNvPr>
          <p:cNvPicPr>
            <a:picLocks noChangeAspect="1"/>
          </p:cNvPicPr>
          <p:nvPr/>
        </p:nvPicPr>
        <p:blipFill>
          <a:blip r:embed="rId22"/>
          <a:stretch>
            <a:fillRect/>
          </a:stretch>
        </p:blipFill>
        <p:spPr>
          <a:xfrm>
            <a:off x="8973494" y="2010576"/>
            <a:ext cx="966358" cy="507338"/>
          </a:xfrm>
          <a:prstGeom prst="rect">
            <a:avLst/>
          </a:prstGeom>
        </p:spPr>
      </p:pic>
      <p:pic>
        <p:nvPicPr>
          <p:cNvPr id="87" name="Picture 86">
            <a:extLst>
              <a:ext uri="{FF2B5EF4-FFF2-40B4-BE49-F238E27FC236}">
                <a16:creationId xmlns="" xmlns:a16="http://schemas.microsoft.com/office/drawing/2014/main" id="{C92BA63F-52B0-66DC-3CE4-C757331EC316}"/>
              </a:ext>
            </a:extLst>
          </p:cNvPr>
          <p:cNvPicPr>
            <a:picLocks noChangeAspect="1"/>
          </p:cNvPicPr>
          <p:nvPr/>
        </p:nvPicPr>
        <p:blipFill>
          <a:blip r:embed="rId23"/>
          <a:stretch>
            <a:fillRect/>
          </a:stretch>
        </p:blipFill>
        <p:spPr>
          <a:xfrm>
            <a:off x="10250967" y="2723121"/>
            <a:ext cx="1160911" cy="1160911"/>
          </a:xfrm>
          <a:prstGeom prst="rect">
            <a:avLst/>
          </a:prstGeom>
        </p:spPr>
      </p:pic>
      <p:pic>
        <p:nvPicPr>
          <p:cNvPr id="89" name="Picture 88">
            <a:extLst>
              <a:ext uri="{FF2B5EF4-FFF2-40B4-BE49-F238E27FC236}">
                <a16:creationId xmlns="" xmlns:a16="http://schemas.microsoft.com/office/drawing/2014/main" id="{0577C645-D669-2423-46B1-E70788C22AF6}"/>
              </a:ext>
            </a:extLst>
          </p:cNvPr>
          <p:cNvPicPr>
            <a:picLocks noChangeAspect="1"/>
          </p:cNvPicPr>
          <p:nvPr/>
        </p:nvPicPr>
        <p:blipFill>
          <a:blip r:embed="rId24"/>
          <a:stretch>
            <a:fillRect/>
          </a:stretch>
        </p:blipFill>
        <p:spPr>
          <a:xfrm>
            <a:off x="2236680" y="4111820"/>
            <a:ext cx="979098" cy="376937"/>
          </a:xfrm>
          <a:prstGeom prst="rect">
            <a:avLst/>
          </a:prstGeom>
        </p:spPr>
      </p:pic>
      <p:pic>
        <p:nvPicPr>
          <p:cNvPr id="91" name="Picture 90">
            <a:extLst>
              <a:ext uri="{FF2B5EF4-FFF2-40B4-BE49-F238E27FC236}">
                <a16:creationId xmlns="" xmlns:a16="http://schemas.microsoft.com/office/drawing/2014/main" id="{BD1B189D-1221-322D-8147-45E20187E1C7}"/>
              </a:ext>
            </a:extLst>
          </p:cNvPr>
          <p:cNvPicPr>
            <a:picLocks noChangeAspect="1"/>
          </p:cNvPicPr>
          <p:nvPr/>
        </p:nvPicPr>
        <p:blipFill>
          <a:blip r:embed="rId25"/>
          <a:stretch>
            <a:fillRect/>
          </a:stretch>
        </p:blipFill>
        <p:spPr>
          <a:xfrm>
            <a:off x="2213889" y="5169842"/>
            <a:ext cx="1038062" cy="296415"/>
          </a:xfrm>
          <a:prstGeom prst="rect">
            <a:avLst/>
          </a:prstGeom>
        </p:spPr>
      </p:pic>
      <p:pic>
        <p:nvPicPr>
          <p:cNvPr id="93" name="Picture 92">
            <a:extLst>
              <a:ext uri="{FF2B5EF4-FFF2-40B4-BE49-F238E27FC236}">
                <a16:creationId xmlns="" xmlns:a16="http://schemas.microsoft.com/office/drawing/2014/main" id="{E9E1A11C-3938-28CA-2246-2BE58C8F90BD}"/>
              </a:ext>
            </a:extLst>
          </p:cNvPr>
          <p:cNvPicPr>
            <a:picLocks noChangeAspect="1"/>
          </p:cNvPicPr>
          <p:nvPr/>
        </p:nvPicPr>
        <p:blipFill>
          <a:blip r:embed="rId26"/>
          <a:stretch>
            <a:fillRect/>
          </a:stretch>
        </p:blipFill>
        <p:spPr>
          <a:xfrm>
            <a:off x="10194643" y="3699897"/>
            <a:ext cx="1202087" cy="1202087"/>
          </a:xfrm>
          <a:prstGeom prst="rect">
            <a:avLst/>
          </a:prstGeom>
        </p:spPr>
      </p:pic>
      <p:pic>
        <p:nvPicPr>
          <p:cNvPr id="95" name="Picture 94">
            <a:extLst>
              <a:ext uri="{FF2B5EF4-FFF2-40B4-BE49-F238E27FC236}">
                <a16:creationId xmlns="" xmlns:a16="http://schemas.microsoft.com/office/drawing/2014/main" id="{24A35D0F-B233-31A6-268B-ADB2C6A6A84A}"/>
              </a:ext>
            </a:extLst>
          </p:cNvPr>
          <p:cNvPicPr>
            <a:picLocks noChangeAspect="1"/>
          </p:cNvPicPr>
          <p:nvPr/>
        </p:nvPicPr>
        <p:blipFill>
          <a:blip r:embed="rId27"/>
          <a:stretch>
            <a:fillRect/>
          </a:stretch>
        </p:blipFill>
        <p:spPr>
          <a:xfrm>
            <a:off x="7677603" y="3061173"/>
            <a:ext cx="977268" cy="431754"/>
          </a:xfrm>
          <a:prstGeom prst="rect">
            <a:avLst/>
          </a:prstGeom>
        </p:spPr>
      </p:pic>
      <p:pic>
        <p:nvPicPr>
          <p:cNvPr id="97" name="Picture 96">
            <a:extLst>
              <a:ext uri="{FF2B5EF4-FFF2-40B4-BE49-F238E27FC236}">
                <a16:creationId xmlns="" xmlns:a16="http://schemas.microsoft.com/office/drawing/2014/main" id="{C5631CA4-171C-C550-EB00-5DB08D0DE2EE}"/>
              </a:ext>
            </a:extLst>
          </p:cNvPr>
          <p:cNvPicPr>
            <a:picLocks noChangeAspect="1"/>
          </p:cNvPicPr>
          <p:nvPr/>
        </p:nvPicPr>
        <p:blipFill>
          <a:blip r:embed="rId28"/>
          <a:stretch>
            <a:fillRect/>
          </a:stretch>
        </p:blipFill>
        <p:spPr>
          <a:xfrm>
            <a:off x="10245221" y="1913557"/>
            <a:ext cx="1090345" cy="764519"/>
          </a:xfrm>
          <a:prstGeom prst="rect">
            <a:avLst/>
          </a:prstGeom>
        </p:spPr>
      </p:pic>
      <p:pic>
        <p:nvPicPr>
          <p:cNvPr id="99" name="Picture 98">
            <a:extLst>
              <a:ext uri="{FF2B5EF4-FFF2-40B4-BE49-F238E27FC236}">
                <a16:creationId xmlns="" xmlns:a16="http://schemas.microsoft.com/office/drawing/2014/main" id="{2087CA10-86B8-CC03-2174-1BEA4772A9F9}"/>
              </a:ext>
            </a:extLst>
          </p:cNvPr>
          <p:cNvPicPr>
            <a:picLocks noChangeAspect="1"/>
          </p:cNvPicPr>
          <p:nvPr/>
        </p:nvPicPr>
        <p:blipFill>
          <a:blip r:embed="rId29"/>
          <a:stretch>
            <a:fillRect/>
          </a:stretch>
        </p:blipFill>
        <p:spPr>
          <a:xfrm>
            <a:off x="7555763" y="4220661"/>
            <a:ext cx="1143933" cy="240630"/>
          </a:xfrm>
          <a:prstGeom prst="rect">
            <a:avLst/>
          </a:prstGeom>
        </p:spPr>
      </p:pic>
      <p:pic>
        <p:nvPicPr>
          <p:cNvPr id="101" name="Picture 100">
            <a:extLst>
              <a:ext uri="{FF2B5EF4-FFF2-40B4-BE49-F238E27FC236}">
                <a16:creationId xmlns="" xmlns:a16="http://schemas.microsoft.com/office/drawing/2014/main" id="{BD0D2162-C0C0-CB90-D768-AAC3C5E52B7E}"/>
              </a:ext>
            </a:extLst>
          </p:cNvPr>
          <p:cNvPicPr>
            <a:picLocks noChangeAspect="1"/>
          </p:cNvPicPr>
          <p:nvPr/>
        </p:nvPicPr>
        <p:blipFill>
          <a:blip r:embed="rId30"/>
          <a:stretch>
            <a:fillRect/>
          </a:stretch>
        </p:blipFill>
        <p:spPr>
          <a:xfrm>
            <a:off x="6257576" y="2216466"/>
            <a:ext cx="1120733" cy="253916"/>
          </a:xfrm>
          <a:prstGeom prst="rect">
            <a:avLst/>
          </a:prstGeom>
        </p:spPr>
      </p:pic>
      <p:pic>
        <p:nvPicPr>
          <p:cNvPr id="103" name="Picture 102">
            <a:extLst>
              <a:ext uri="{FF2B5EF4-FFF2-40B4-BE49-F238E27FC236}">
                <a16:creationId xmlns="" xmlns:a16="http://schemas.microsoft.com/office/drawing/2014/main" id="{921F77A2-9230-2577-BE61-3EB110EAD8A2}"/>
              </a:ext>
            </a:extLst>
          </p:cNvPr>
          <p:cNvPicPr>
            <a:picLocks noChangeAspect="1"/>
          </p:cNvPicPr>
          <p:nvPr/>
        </p:nvPicPr>
        <p:blipFill>
          <a:blip r:embed="rId31"/>
          <a:stretch>
            <a:fillRect/>
          </a:stretch>
        </p:blipFill>
        <p:spPr>
          <a:xfrm>
            <a:off x="5035423" y="4003515"/>
            <a:ext cx="786109" cy="604628"/>
          </a:xfrm>
          <a:prstGeom prst="rect">
            <a:avLst/>
          </a:prstGeom>
        </p:spPr>
      </p:pic>
      <p:pic>
        <p:nvPicPr>
          <p:cNvPr id="105" name="Picture 104">
            <a:extLst>
              <a:ext uri="{FF2B5EF4-FFF2-40B4-BE49-F238E27FC236}">
                <a16:creationId xmlns="" xmlns:a16="http://schemas.microsoft.com/office/drawing/2014/main" id="{7FABE022-978A-496A-CB09-40CD3B7C9EAE}"/>
              </a:ext>
            </a:extLst>
          </p:cNvPr>
          <p:cNvPicPr>
            <a:picLocks noChangeAspect="1"/>
          </p:cNvPicPr>
          <p:nvPr/>
        </p:nvPicPr>
        <p:blipFill>
          <a:blip r:embed="rId32"/>
          <a:stretch>
            <a:fillRect/>
          </a:stretch>
        </p:blipFill>
        <p:spPr>
          <a:xfrm>
            <a:off x="6078979" y="2880678"/>
            <a:ext cx="1397036" cy="764004"/>
          </a:xfrm>
          <a:prstGeom prst="rect">
            <a:avLst/>
          </a:prstGeom>
        </p:spPr>
      </p:pic>
      <p:pic>
        <p:nvPicPr>
          <p:cNvPr id="107" name="Picture 106">
            <a:extLst>
              <a:ext uri="{FF2B5EF4-FFF2-40B4-BE49-F238E27FC236}">
                <a16:creationId xmlns="" xmlns:a16="http://schemas.microsoft.com/office/drawing/2014/main" id="{CF1CA617-B385-FEBD-02F2-6BE1EA20DE23}"/>
              </a:ext>
            </a:extLst>
          </p:cNvPr>
          <p:cNvPicPr>
            <a:picLocks noChangeAspect="1"/>
          </p:cNvPicPr>
          <p:nvPr/>
        </p:nvPicPr>
        <p:blipFill>
          <a:blip r:embed="rId33"/>
          <a:stretch>
            <a:fillRect/>
          </a:stretch>
        </p:blipFill>
        <p:spPr>
          <a:xfrm>
            <a:off x="5063775" y="2025456"/>
            <a:ext cx="721683" cy="523220"/>
          </a:xfrm>
          <a:prstGeom prst="rect">
            <a:avLst/>
          </a:prstGeom>
        </p:spPr>
      </p:pic>
    </p:spTree>
    <p:extLst>
      <p:ext uri="{BB962C8B-B14F-4D97-AF65-F5344CB8AC3E}">
        <p14:creationId xmlns:p14="http://schemas.microsoft.com/office/powerpoint/2010/main" val="4187962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INTRODUCTION </a:t>
            </a:r>
            <a:r>
              <a:rPr lang="x-none" sz="1050" dirty="0">
                <a:latin typeface="Montserrat Thin" pitchFamily="2" charset="77"/>
              </a:rPr>
              <a:t>2024</a:t>
            </a:r>
          </a:p>
        </p:txBody>
      </p:sp>
      <p:sp>
        <p:nvSpPr>
          <p:cNvPr id="7" name="TextBox 6">
            <a:extLst>
              <a:ext uri="{FF2B5EF4-FFF2-40B4-BE49-F238E27FC236}">
                <a16:creationId xmlns="" xmlns:a16="http://schemas.microsoft.com/office/drawing/2014/main" id="{9BAD46DA-38AD-F217-8B9F-AA6B66179E32}"/>
              </a:ext>
            </a:extLst>
          </p:cNvPr>
          <p:cNvSpPr txBox="1"/>
          <p:nvPr/>
        </p:nvSpPr>
        <p:spPr>
          <a:xfrm>
            <a:off x="282716" y="926011"/>
            <a:ext cx="5017603" cy="577081"/>
          </a:xfrm>
          <a:prstGeom prst="rect">
            <a:avLst/>
          </a:prstGeom>
          <a:noFill/>
        </p:spPr>
        <p:txBody>
          <a:bodyPr wrap="square" rtlCol="0">
            <a:spAutoFit/>
          </a:bodyPr>
          <a:lstStyle/>
          <a:p>
            <a:r>
              <a:rPr lang="vi-VN" sz="1050" b="1" dirty="0">
                <a:solidFill>
                  <a:srgbClr val="7BC144"/>
                </a:solidFill>
                <a:latin typeface="Montserrat Thin" pitchFamily="2" charset="77"/>
              </a:rPr>
              <a:t>Mục tiêu: </a:t>
            </a:r>
            <a:r>
              <a:rPr lang="vi-VN" sz="1050" dirty="0">
                <a:latin typeface="Montserrat Thin" pitchFamily="2" charset="77"/>
              </a:rPr>
              <a:t>Trở thành agency local khác biệt cung cấp những giải pháp truyền thông thương hiệu,</a:t>
            </a:r>
          </a:p>
          <a:p>
            <a:r>
              <a:rPr lang="vi-VN" sz="1050" dirty="0">
                <a:latin typeface="Montserrat Thin" pitchFamily="2" charset="77"/>
              </a:rPr>
              <a:t>hỗ trợ mục tiêu kinh doanh hiệu quả, mới lạ trên thị trường.</a:t>
            </a:r>
            <a:endParaRPr lang="x-none" sz="1050" i="1" dirty="0">
              <a:solidFill>
                <a:schemeClr val="tx1">
                  <a:lumMod val="50000"/>
                  <a:lumOff val="50000"/>
                </a:schemeClr>
              </a:solidFill>
              <a:latin typeface="Montserrat Thin" pitchFamily="2" charset="77"/>
            </a:endParaRPr>
          </a:p>
        </p:txBody>
      </p:sp>
      <p:sp>
        <p:nvSpPr>
          <p:cNvPr id="8" name="TextBox 7">
            <a:extLst>
              <a:ext uri="{FF2B5EF4-FFF2-40B4-BE49-F238E27FC236}">
                <a16:creationId xmlns="" xmlns:a16="http://schemas.microsoft.com/office/drawing/2014/main" id="{6810F9BD-9471-63E1-4149-90F4CD38EE6A}"/>
              </a:ext>
            </a:extLst>
          </p:cNvPr>
          <p:cNvSpPr txBox="1"/>
          <p:nvPr/>
        </p:nvSpPr>
        <p:spPr>
          <a:xfrm>
            <a:off x="282715" y="1549931"/>
            <a:ext cx="5017603" cy="415498"/>
          </a:xfrm>
          <a:prstGeom prst="rect">
            <a:avLst/>
          </a:prstGeom>
          <a:noFill/>
        </p:spPr>
        <p:txBody>
          <a:bodyPr wrap="square" rtlCol="0">
            <a:spAutoFit/>
          </a:bodyPr>
          <a:lstStyle/>
          <a:p>
            <a:r>
              <a:rPr lang="vi-VN" sz="1050" b="1" i="1" dirty="0">
                <a:solidFill>
                  <a:srgbClr val="7BC144"/>
                </a:solidFill>
                <a:latin typeface="Montserrat Thin" pitchFamily="2" charset="77"/>
              </a:rPr>
              <a:t>Our Goal: </a:t>
            </a:r>
            <a:r>
              <a:rPr lang="vi-VN" sz="1050" i="1" dirty="0">
                <a:solidFill>
                  <a:schemeClr val="tx1">
                    <a:lumMod val="50000"/>
                    <a:lumOff val="50000"/>
                  </a:schemeClr>
                </a:solidFill>
                <a:latin typeface="Montserrat Thin" pitchFamily="2" charset="77"/>
              </a:rPr>
              <a:t>Become a different local agency providing brand communication solutions, supporting effectively sales objectives.</a:t>
            </a:r>
            <a:endParaRPr lang="x-none" sz="1050" i="1" dirty="0">
              <a:solidFill>
                <a:schemeClr val="tx1">
                  <a:lumMod val="50000"/>
                  <a:lumOff val="50000"/>
                </a:schemeClr>
              </a:solidFill>
              <a:latin typeface="Montserrat Thin" pitchFamily="2" charset="77"/>
            </a:endParaRPr>
          </a:p>
        </p:txBody>
      </p:sp>
      <p:sp>
        <p:nvSpPr>
          <p:cNvPr id="10" name="TextBox 9">
            <a:extLst>
              <a:ext uri="{FF2B5EF4-FFF2-40B4-BE49-F238E27FC236}">
                <a16:creationId xmlns="" xmlns:a16="http://schemas.microsoft.com/office/drawing/2014/main" id="{67AB2A79-63CA-E959-D754-FA3D180FC0F3}"/>
              </a:ext>
            </a:extLst>
          </p:cNvPr>
          <p:cNvSpPr txBox="1"/>
          <p:nvPr/>
        </p:nvSpPr>
        <p:spPr>
          <a:xfrm>
            <a:off x="5772647" y="926011"/>
            <a:ext cx="3027438" cy="1223412"/>
          </a:xfrm>
          <a:prstGeom prst="rect">
            <a:avLst/>
          </a:prstGeom>
          <a:noFill/>
        </p:spPr>
        <p:txBody>
          <a:bodyPr wrap="square" rtlCol="0">
            <a:spAutoFit/>
          </a:bodyPr>
          <a:lstStyle/>
          <a:p>
            <a:r>
              <a:rPr lang="vi-VN" sz="1050" b="1" dirty="0">
                <a:solidFill>
                  <a:srgbClr val="27509D"/>
                </a:solidFill>
                <a:latin typeface="Montserrat Thin" pitchFamily="2" charset="77"/>
              </a:rPr>
              <a:t>Cam kết agency:</a:t>
            </a:r>
          </a:p>
          <a:p>
            <a:r>
              <a:rPr lang="vi-VN" sz="1050" dirty="0">
                <a:latin typeface="Montserrat Thin" pitchFamily="2" charset="77"/>
              </a:rPr>
              <a:t>• Tư duy như marketing in-house</a:t>
            </a:r>
          </a:p>
          <a:p>
            <a:r>
              <a:rPr lang="vi-VN" sz="1050" dirty="0">
                <a:latin typeface="Montserrat Thin" pitchFamily="2" charset="77"/>
              </a:rPr>
              <a:t>• Tối ưu hóa hiệu quả trên ngân sách đầu tư</a:t>
            </a:r>
          </a:p>
          <a:p>
            <a:r>
              <a:rPr lang="vi-VN" sz="1050" dirty="0">
                <a:latin typeface="Montserrat Thin" pitchFamily="2" charset="77"/>
              </a:rPr>
              <a:t>• Creative không phải là dịch vụ cung cấp mà là yếu tố cần thiết</a:t>
            </a:r>
          </a:p>
          <a:p>
            <a:r>
              <a:rPr lang="vi-VN" sz="1050" dirty="0">
                <a:latin typeface="Montserrat Thin" pitchFamily="2" charset="77"/>
              </a:rPr>
              <a:t>trong mọi hoạt động, chất liệu truyền thông cho khách hàng</a:t>
            </a:r>
            <a:endParaRPr lang="x-none" sz="1050" i="1" dirty="0">
              <a:solidFill>
                <a:schemeClr val="tx1">
                  <a:lumMod val="50000"/>
                  <a:lumOff val="50000"/>
                </a:schemeClr>
              </a:solidFill>
              <a:latin typeface="Montserrat Thin" pitchFamily="2" charset="77"/>
            </a:endParaRPr>
          </a:p>
        </p:txBody>
      </p:sp>
      <p:sp>
        <p:nvSpPr>
          <p:cNvPr id="34" name="TextBox 33">
            <a:extLst>
              <a:ext uri="{FF2B5EF4-FFF2-40B4-BE49-F238E27FC236}">
                <a16:creationId xmlns="" xmlns:a16="http://schemas.microsoft.com/office/drawing/2014/main" id="{EF209BCA-EB03-A86E-6AA6-5EC003958F4E}"/>
              </a:ext>
            </a:extLst>
          </p:cNvPr>
          <p:cNvSpPr txBox="1"/>
          <p:nvPr/>
        </p:nvSpPr>
        <p:spPr>
          <a:xfrm>
            <a:off x="8989699" y="926011"/>
            <a:ext cx="2919585" cy="1223412"/>
          </a:xfrm>
          <a:prstGeom prst="rect">
            <a:avLst/>
          </a:prstGeom>
          <a:noFill/>
        </p:spPr>
        <p:txBody>
          <a:bodyPr wrap="square" rtlCol="0">
            <a:spAutoFit/>
          </a:bodyPr>
          <a:lstStyle/>
          <a:p>
            <a:r>
              <a:rPr lang="vi-VN" sz="1050" b="1" i="1" dirty="0">
                <a:solidFill>
                  <a:srgbClr val="27509D"/>
                </a:solidFill>
                <a:latin typeface="Montserrat Thin" pitchFamily="2" charset="77"/>
              </a:rPr>
              <a:t>Agency commitment:</a:t>
            </a:r>
          </a:p>
          <a:p>
            <a:r>
              <a:rPr lang="vi-VN" sz="1050" i="1" dirty="0">
                <a:solidFill>
                  <a:schemeClr val="tx1">
                    <a:lumMod val="50000"/>
                    <a:lumOff val="50000"/>
                  </a:schemeClr>
                </a:solidFill>
                <a:latin typeface="Montserrat Thin" pitchFamily="2" charset="77"/>
              </a:rPr>
              <a:t>• Think like in-house marketing</a:t>
            </a:r>
          </a:p>
          <a:p>
            <a:r>
              <a:rPr lang="vi-VN" sz="1050" i="1" dirty="0">
                <a:solidFill>
                  <a:schemeClr val="tx1">
                    <a:lumMod val="50000"/>
                    <a:lumOff val="50000"/>
                  </a:schemeClr>
                </a:solidFill>
                <a:latin typeface="Montserrat Thin" pitchFamily="2" charset="77"/>
              </a:rPr>
              <a:t>• Optimize efficiency on invested budget</a:t>
            </a:r>
          </a:p>
          <a:p>
            <a:r>
              <a:rPr lang="vi-VN" sz="1050" i="1" dirty="0">
                <a:solidFill>
                  <a:schemeClr val="tx1">
                    <a:lumMod val="50000"/>
                    <a:lumOff val="50000"/>
                  </a:schemeClr>
                </a:solidFill>
                <a:latin typeface="Montserrat Thin" pitchFamily="2" charset="77"/>
              </a:rPr>
              <a:t>• Creativity is not a service provided but a necessary element in</a:t>
            </a:r>
          </a:p>
          <a:p>
            <a:r>
              <a:rPr lang="vi-VN" sz="1050" i="1" dirty="0">
                <a:solidFill>
                  <a:schemeClr val="tx1">
                    <a:lumMod val="50000"/>
                    <a:lumOff val="50000"/>
                  </a:schemeClr>
                </a:solidFill>
                <a:latin typeface="Montserrat Thin" pitchFamily="2" charset="77"/>
              </a:rPr>
              <a:t>all activities and communication materials for customers</a:t>
            </a:r>
            <a:endParaRPr lang="x-none" sz="1050" i="1" dirty="0">
              <a:solidFill>
                <a:schemeClr val="tx1">
                  <a:lumMod val="50000"/>
                  <a:lumOff val="50000"/>
                </a:schemeClr>
              </a:solidFill>
              <a:latin typeface="Montserrat Thin" pitchFamily="2" charset="77"/>
            </a:endParaRPr>
          </a:p>
        </p:txBody>
      </p:sp>
      <p:pic>
        <p:nvPicPr>
          <p:cNvPr id="1026" name="Picture 2" descr="May be a graphic of text that says &quot;01 Prem Premium Sponsorship 04 Influencers Solution Production 02 Û P CHALLENGES SOLVE YOUR 03 Event Conceptual Digital Marketing 05&quot;">
            <a:extLst>
              <a:ext uri="{FF2B5EF4-FFF2-40B4-BE49-F238E27FC236}">
                <a16:creationId xmlns="" xmlns:a16="http://schemas.microsoft.com/office/drawing/2014/main" id="{6385EAC9-F029-7794-D09D-96DFEE2F64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41563"/>
            <a:ext cx="12192000" cy="4516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421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a:latin typeface="Montserrat Thin" pitchFamily="2" charset="77"/>
              </a:rPr>
              <a:t>NEXUS</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1341169"/>
            <a:ext cx="8008669" cy="1384995"/>
          </a:xfrm>
          <a:prstGeom prst="rect">
            <a:avLst/>
          </a:prstGeom>
          <a:noFill/>
        </p:spPr>
        <p:txBody>
          <a:bodyPr wrap="square" rtlCol="0">
            <a:spAutoFit/>
          </a:bodyPr>
          <a:lstStyle/>
          <a:p>
            <a:r>
              <a:rPr lang="en-US" sz="2800" b="1" dirty="0">
                <a:solidFill>
                  <a:srgbClr val="27509D"/>
                </a:solidFill>
                <a:latin typeface="Montserrat SemiBold" pitchFamily="2" charset="77"/>
              </a:rPr>
              <a:t>CUNG CẤP</a:t>
            </a:r>
          </a:p>
          <a:p>
            <a:r>
              <a:rPr lang="en-US" sz="2800" b="1" dirty="0">
                <a:solidFill>
                  <a:srgbClr val="27509D"/>
                </a:solidFill>
                <a:latin typeface="Montserrat SemiBold" pitchFamily="2" charset="77"/>
              </a:rPr>
              <a:t>GIẢI PHÁP TRUYỀN THÔNG ĐA DẠNG</a:t>
            </a:r>
          </a:p>
          <a:p>
            <a:r>
              <a:rPr lang="en-US" sz="2800" b="1" dirty="0">
                <a:solidFill>
                  <a:srgbClr val="27509D"/>
                </a:solidFill>
                <a:latin typeface="Montserrat SemiBold" pitchFamily="2" charset="77"/>
              </a:rPr>
              <a:t>CHO DOANH NGHIỆP</a:t>
            </a:r>
            <a:endParaRPr lang="x-none" sz="2800" b="1" dirty="0">
              <a:solidFill>
                <a:srgbClr val="7BC144"/>
              </a:solidFill>
              <a:latin typeface="Montserrat SemiBold" pitchFamily="2" charset="77"/>
            </a:endParaRPr>
          </a:p>
        </p:txBody>
      </p:sp>
      <p:sp>
        <p:nvSpPr>
          <p:cNvPr id="3" name="TextBox 2">
            <a:extLst>
              <a:ext uri="{FF2B5EF4-FFF2-40B4-BE49-F238E27FC236}">
                <a16:creationId xmlns="" xmlns:a16="http://schemas.microsoft.com/office/drawing/2014/main" id="{796F1D70-9B1F-50BD-8E11-20A1E5BD7C7F}"/>
              </a:ext>
            </a:extLst>
          </p:cNvPr>
          <p:cNvSpPr txBox="1"/>
          <p:nvPr/>
        </p:nvSpPr>
        <p:spPr>
          <a:xfrm>
            <a:off x="7766790" y="2141389"/>
            <a:ext cx="4425210" cy="584775"/>
          </a:xfrm>
          <a:prstGeom prst="rect">
            <a:avLst/>
          </a:prstGeom>
          <a:noFill/>
        </p:spPr>
        <p:txBody>
          <a:bodyPr wrap="square" rtlCol="0">
            <a:spAutoFit/>
          </a:bodyPr>
          <a:lstStyle/>
          <a:p>
            <a:r>
              <a:rPr lang="en-US" sz="1600" b="1" dirty="0">
                <a:solidFill>
                  <a:schemeClr val="tx1">
                    <a:lumMod val="50000"/>
                    <a:lumOff val="50000"/>
                  </a:schemeClr>
                </a:solidFill>
                <a:latin typeface="Montserrat SemiBold" pitchFamily="2" charset="77"/>
              </a:rPr>
              <a:t>PROVIDING A VARIETY OF</a:t>
            </a:r>
          </a:p>
          <a:p>
            <a:r>
              <a:rPr lang="en-US" sz="1600" b="1" dirty="0">
                <a:solidFill>
                  <a:schemeClr val="tx1">
                    <a:lumMod val="50000"/>
                    <a:lumOff val="50000"/>
                  </a:schemeClr>
                </a:solidFill>
                <a:latin typeface="Montserrat SemiBold" pitchFamily="2" charset="77"/>
              </a:rPr>
              <a:t>SERVICE SOLUTIONS FOR BUSINESSES</a:t>
            </a:r>
            <a:endParaRPr lang="x-none" sz="1600" b="1" dirty="0">
              <a:solidFill>
                <a:schemeClr val="tx1">
                  <a:lumMod val="50000"/>
                  <a:lumOff val="50000"/>
                </a:schemeClr>
              </a:solidFill>
              <a:latin typeface="Montserrat SemiBold" pitchFamily="2" charset="77"/>
            </a:endParaRPr>
          </a:p>
        </p:txBody>
      </p:sp>
      <p:sp>
        <p:nvSpPr>
          <p:cNvPr id="6" name="Rectangle 5">
            <a:extLst>
              <a:ext uri="{FF2B5EF4-FFF2-40B4-BE49-F238E27FC236}">
                <a16:creationId xmlns="" xmlns:a16="http://schemas.microsoft.com/office/drawing/2014/main" id="{B89C25D9-B8DC-9B38-EA20-F795315FE4B9}"/>
              </a:ext>
            </a:extLst>
          </p:cNvPr>
          <p:cNvSpPr/>
          <p:nvPr/>
        </p:nvSpPr>
        <p:spPr>
          <a:xfrm>
            <a:off x="282715" y="2879692"/>
            <a:ext cx="2320898" cy="3076265"/>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7" name="Rectangle 6">
            <a:extLst>
              <a:ext uri="{FF2B5EF4-FFF2-40B4-BE49-F238E27FC236}">
                <a16:creationId xmlns="" xmlns:a16="http://schemas.microsoft.com/office/drawing/2014/main" id="{7EE776CF-514A-AE06-FE45-522F2AADD036}"/>
              </a:ext>
            </a:extLst>
          </p:cNvPr>
          <p:cNvSpPr/>
          <p:nvPr/>
        </p:nvSpPr>
        <p:spPr>
          <a:xfrm>
            <a:off x="2603612" y="2879692"/>
            <a:ext cx="2320898" cy="3076265"/>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 name="Rectangle 9">
            <a:extLst>
              <a:ext uri="{FF2B5EF4-FFF2-40B4-BE49-F238E27FC236}">
                <a16:creationId xmlns="" xmlns:a16="http://schemas.microsoft.com/office/drawing/2014/main" id="{EAA378CF-52B1-3B2D-BD2C-A4D48B4CC899}"/>
              </a:ext>
            </a:extLst>
          </p:cNvPr>
          <p:cNvSpPr/>
          <p:nvPr/>
        </p:nvSpPr>
        <p:spPr>
          <a:xfrm>
            <a:off x="4924508" y="2879692"/>
            <a:ext cx="2320898" cy="3076265"/>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1" name="Rectangle 10">
            <a:extLst>
              <a:ext uri="{FF2B5EF4-FFF2-40B4-BE49-F238E27FC236}">
                <a16:creationId xmlns="" xmlns:a16="http://schemas.microsoft.com/office/drawing/2014/main" id="{98CA5988-F3AF-3FD4-64A0-3E52529CC146}"/>
              </a:ext>
            </a:extLst>
          </p:cNvPr>
          <p:cNvSpPr/>
          <p:nvPr/>
        </p:nvSpPr>
        <p:spPr>
          <a:xfrm>
            <a:off x="7245406" y="2879692"/>
            <a:ext cx="2320898" cy="3076265"/>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2" name="Rectangle 11">
            <a:extLst>
              <a:ext uri="{FF2B5EF4-FFF2-40B4-BE49-F238E27FC236}">
                <a16:creationId xmlns="" xmlns:a16="http://schemas.microsoft.com/office/drawing/2014/main" id="{65D4515E-6650-527C-7B76-29B8E09C6E8E}"/>
              </a:ext>
            </a:extLst>
          </p:cNvPr>
          <p:cNvSpPr/>
          <p:nvPr/>
        </p:nvSpPr>
        <p:spPr>
          <a:xfrm>
            <a:off x="9566303" y="2879692"/>
            <a:ext cx="2320897" cy="3076265"/>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4" name="TextBox 13">
            <a:extLst>
              <a:ext uri="{FF2B5EF4-FFF2-40B4-BE49-F238E27FC236}">
                <a16:creationId xmlns="" xmlns:a16="http://schemas.microsoft.com/office/drawing/2014/main" id="{7B76389D-C48D-9A79-B6FF-14496C3159C8}"/>
              </a:ext>
            </a:extLst>
          </p:cNvPr>
          <p:cNvSpPr txBox="1"/>
          <p:nvPr/>
        </p:nvSpPr>
        <p:spPr>
          <a:xfrm>
            <a:off x="867286" y="3886479"/>
            <a:ext cx="1151756" cy="923330"/>
          </a:xfrm>
          <a:prstGeom prst="rect">
            <a:avLst/>
          </a:prstGeom>
          <a:noFill/>
        </p:spPr>
        <p:txBody>
          <a:bodyPr wrap="square" rtlCol="0">
            <a:spAutoFit/>
          </a:bodyPr>
          <a:lstStyle/>
          <a:p>
            <a:pPr algn="ctr"/>
            <a:r>
              <a:rPr lang="en-US" sz="5400" b="1" dirty="0">
                <a:ln w="22225">
                  <a:solidFill>
                    <a:schemeClr val="bg1"/>
                  </a:solidFill>
                </a:ln>
                <a:noFill/>
                <a:latin typeface="Montserrat Black" pitchFamily="2" charset="77"/>
              </a:rPr>
              <a:t>01</a:t>
            </a:r>
            <a:endParaRPr lang="x-none" sz="5400" b="1" dirty="0">
              <a:ln w="22225">
                <a:solidFill>
                  <a:schemeClr val="bg1"/>
                </a:solidFill>
              </a:ln>
              <a:noFill/>
              <a:latin typeface="Montserrat Black" pitchFamily="2" charset="77"/>
            </a:endParaRPr>
          </a:p>
        </p:txBody>
      </p:sp>
      <p:sp>
        <p:nvSpPr>
          <p:cNvPr id="15" name="TextBox 14">
            <a:extLst>
              <a:ext uri="{FF2B5EF4-FFF2-40B4-BE49-F238E27FC236}">
                <a16:creationId xmlns="" xmlns:a16="http://schemas.microsoft.com/office/drawing/2014/main" id="{89BD80A3-A964-5662-14E8-8C1BD90A3BE6}"/>
              </a:ext>
            </a:extLst>
          </p:cNvPr>
          <p:cNvSpPr txBox="1"/>
          <p:nvPr/>
        </p:nvSpPr>
        <p:spPr>
          <a:xfrm>
            <a:off x="3188181" y="3886479"/>
            <a:ext cx="1151756" cy="923330"/>
          </a:xfrm>
          <a:prstGeom prst="rect">
            <a:avLst/>
          </a:prstGeom>
          <a:noFill/>
        </p:spPr>
        <p:txBody>
          <a:bodyPr wrap="square" rtlCol="0">
            <a:spAutoFit/>
          </a:bodyPr>
          <a:lstStyle/>
          <a:p>
            <a:pPr algn="ctr"/>
            <a:r>
              <a:rPr lang="en-US" sz="5400" b="1" dirty="0">
                <a:ln w="22225">
                  <a:solidFill>
                    <a:schemeClr val="bg1"/>
                  </a:solidFill>
                </a:ln>
                <a:noFill/>
                <a:latin typeface="Montserrat Black" pitchFamily="2" charset="77"/>
              </a:rPr>
              <a:t>02</a:t>
            </a:r>
            <a:endParaRPr lang="x-none" sz="5400" b="1" dirty="0">
              <a:ln w="22225">
                <a:solidFill>
                  <a:schemeClr val="bg1"/>
                </a:solidFill>
              </a:ln>
              <a:noFill/>
              <a:latin typeface="Montserrat Black" pitchFamily="2" charset="77"/>
            </a:endParaRPr>
          </a:p>
        </p:txBody>
      </p:sp>
      <p:sp>
        <p:nvSpPr>
          <p:cNvPr id="16" name="TextBox 15">
            <a:extLst>
              <a:ext uri="{FF2B5EF4-FFF2-40B4-BE49-F238E27FC236}">
                <a16:creationId xmlns="" xmlns:a16="http://schemas.microsoft.com/office/drawing/2014/main" id="{B471A69C-3443-27C7-740F-946C52F78465}"/>
              </a:ext>
            </a:extLst>
          </p:cNvPr>
          <p:cNvSpPr txBox="1"/>
          <p:nvPr/>
        </p:nvSpPr>
        <p:spPr>
          <a:xfrm>
            <a:off x="5517776" y="3886479"/>
            <a:ext cx="1151756" cy="923330"/>
          </a:xfrm>
          <a:prstGeom prst="rect">
            <a:avLst/>
          </a:prstGeom>
          <a:noFill/>
        </p:spPr>
        <p:txBody>
          <a:bodyPr wrap="square" rtlCol="0">
            <a:spAutoFit/>
          </a:bodyPr>
          <a:lstStyle/>
          <a:p>
            <a:pPr algn="ctr"/>
            <a:r>
              <a:rPr lang="en-US" sz="5400" b="1" dirty="0">
                <a:ln w="22225">
                  <a:solidFill>
                    <a:schemeClr val="bg1"/>
                  </a:solidFill>
                </a:ln>
                <a:noFill/>
                <a:latin typeface="Montserrat Black" pitchFamily="2" charset="77"/>
              </a:rPr>
              <a:t>03</a:t>
            </a:r>
            <a:endParaRPr lang="x-none" sz="5400" b="1" dirty="0">
              <a:ln w="22225">
                <a:solidFill>
                  <a:schemeClr val="bg1"/>
                </a:solidFill>
              </a:ln>
              <a:noFill/>
              <a:latin typeface="Montserrat Black" pitchFamily="2" charset="77"/>
            </a:endParaRPr>
          </a:p>
        </p:txBody>
      </p:sp>
      <p:sp>
        <p:nvSpPr>
          <p:cNvPr id="17" name="TextBox 16">
            <a:extLst>
              <a:ext uri="{FF2B5EF4-FFF2-40B4-BE49-F238E27FC236}">
                <a16:creationId xmlns="" xmlns:a16="http://schemas.microsoft.com/office/drawing/2014/main" id="{04551070-BAD5-7FD6-4DDE-9B794AE56011}"/>
              </a:ext>
            </a:extLst>
          </p:cNvPr>
          <p:cNvSpPr txBox="1"/>
          <p:nvPr/>
        </p:nvSpPr>
        <p:spPr>
          <a:xfrm>
            <a:off x="7838671" y="3886479"/>
            <a:ext cx="1151756" cy="923330"/>
          </a:xfrm>
          <a:prstGeom prst="rect">
            <a:avLst/>
          </a:prstGeom>
          <a:noFill/>
        </p:spPr>
        <p:txBody>
          <a:bodyPr wrap="square" rtlCol="0">
            <a:spAutoFit/>
          </a:bodyPr>
          <a:lstStyle/>
          <a:p>
            <a:pPr algn="ctr"/>
            <a:r>
              <a:rPr lang="en-US" sz="5400" b="1" dirty="0">
                <a:ln w="22225">
                  <a:solidFill>
                    <a:schemeClr val="bg1"/>
                  </a:solidFill>
                </a:ln>
                <a:noFill/>
                <a:latin typeface="Montserrat Black" pitchFamily="2" charset="77"/>
              </a:rPr>
              <a:t>04</a:t>
            </a:r>
            <a:endParaRPr lang="x-none" sz="5400" b="1" dirty="0">
              <a:ln w="22225">
                <a:solidFill>
                  <a:schemeClr val="bg1"/>
                </a:solidFill>
              </a:ln>
              <a:noFill/>
              <a:latin typeface="Montserrat Black" pitchFamily="2" charset="77"/>
            </a:endParaRPr>
          </a:p>
        </p:txBody>
      </p:sp>
      <p:sp>
        <p:nvSpPr>
          <p:cNvPr id="18" name="TextBox 17">
            <a:extLst>
              <a:ext uri="{FF2B5EF4-FFF2-40B4-BE49-F238E27FC236}">
                <a16:creationId xmlns="" xmlns:a16="http://schemas.microsoft.com/office/drawing/2014/main" id="{11DAB390-F4E4-DE59-B6CA-B9434B87DC45}"/>
              </a:ext>
            </a:extLst>
          </p:cNvPr>
          <p:cNvSpPr txBox="1"/>
          <p:nvPr/>
        </p:nvSpPr>
        <p:spPr>
          <a:xfrm>
            <a:off x="10150874" y="3886479"/>
            <a:ext cx="1151756" cy="923330"/>
          </a:xfrm>
          <a:prstGeom prst="rect">
            <a:avLst/>
          </a:prstGeom>
          <a:noFill/>
        </p:spPr>
        <p:txBody>
          <a:bodyPr wrap="square" rtlCol="0">
            <a:spAutoFit/>
          </a:bodyPr>
          <a:lstStyle/>
          <a:p>
            <a:pPr algn="ctr"/>
            <a:r>
              <a:rPr lang="en-US" sz="5400" b="1" dirty="0">
                <a:ln w="22225">
                  <a:solidFill>
                    <a:schemeClr val="bg1"/>
                  </a:solidFill>
                </a:ln>
                <a:noFill/>
                <a:latin typeface="Montserrat Black" pitchFamily="2" charset="77"/>
              </a:rPr>
              <a:t>05</a:t>
            </a:r>
            <a:endParaRPr lang="x-none" sz="5400" b="1" dirty="0">
              <a:ln w="22225">
                <a:solidFill>
                  <a:schemeClr val="bg1"/>
                </a:solidFill>
              </a:ln>
              <a:noFill/>
              <a:latin typeface="Montserrat Black" pitchFamily="2" charset="77"/>
            </a:endParaRPr>
          </a:p>
        </p:txBody>
      </p:sp>
      <p:sp>
        <p:nvSpPr>
          <p:cNvPr id="19" name="TextBox 18">
            <a:extLst>
              <a:ext uri="{FF2B5EF4-FFF2-40B4-BE49-F238E27FC236}">
                <a16:creationId xmlns="" xmlns:a16="http://schemas.microsoft.com/office/drawing/2014/main" id="{98A59EAA-D64D-7DF6-1C3F-7DF4D7E9C113}"/>
              </a:ext>
            </a:extLst>
          </p:cNvPr>
          <p:cNvSpPr txBox="1"/>
          <p:nvPr/>
        </p:nvSpPr>
        <p:spPr>
          <a:xfrm>
            <a:off x="558066" y="3422822"/>
            <a:ext cx="1770197" cy="584775"/>
          </a:xfrm>
          <a:prstGeom prst="rect">
            <a:avLst/>
          </a:prstGeom>
          <a:noFill/>
        </p:spPr>
        <p:txBody>
          <a:bodyPr wrap="square" rtlCol="0">
            <a:spAutoFit/>
          </a:bodyPr>
          <a:lstStyle/>
          <a:p>
            <a:pPr algn="ctr"/>
            <a:r>
              <a:rPr lang="en-US" sz="1600" b="1" dirty="0">
                <a:solidFill>
                  <a:schemeClr val="bg1"/>
                </a:solidFill>
                <a:latin typeface="Montserrat SemiBold" pitchFamily="2" charset="77"/>
              </a:rPr>
              <a:t>Premium</a:t>
            </a:r>
          </a:p>
          <a:p>
            <a:pPr algn="ctr"/>
            <a:r>
              <a:rPr lang="en-US" sz="1600" b="1" dirty="0">
                <a:solidFill>
                  <a:schemeClr val="bg1"/>
                </a:solidFill>
                <a:latin typeface="Montserrat SemiBold" pitchFamily="2" charset="77"/>
              </a:rPr>
              <a:t>Sponsorship</a:t>
            </a:r>
            <a:endParaRPr lang="x-none" sz="1600" b="1" dirty="0">
              <a:solidFill>
                <a:schemeClr val="bg1"/>
              </a:solidFill>
              <a:latin typeface="Montserrat SemiBold" pitchFamily="2" charset="77"/>
            </a:endParaRPr>
          </a:p>
        </p:txBody>
      </p:sp>
      <p:sp>
        <p:nvSpPr>
          <p:cNvPr id="20" name="TextBox 19">
            <a:extLst>
              <a:ext uri="{FF2B5EF4-FFF2-40B4-BE49-F238E27FC236}">
                <a16:creationId xmlns="" xmlns:a16="http://schemas.microsoft.com/office/drawing/2014/main" id="{77D51000-9A88-08CC-DC11-4DDF46068953}"/>
              </a:ext>
            </a:extLst>
          </p:cNvPr>
          <p:cNvSpPr txBox="1"/>
          <p:nvPr/>
        </p:nvSpPr>
        <p:spPr>
          <a:xfrm>
            <a:off x="2878962" y="4640532"/>
            <a:ext cx="1770197" cy="338554"/>
          </a:xfrm>
          <a:prstGeom prst="rect">
            <a:avLst/>
          </a:prstGeom>
          <a:noFill/>
        </p:spPr>
        <p:txBody>
          <a:bodyPr wrap="square" rtlCol="0">
            <a:spAutoFit/>
          </a:bodyPr>
          <a:lstStyle/>
          <a:p>
            <a:pPr algn="ctr"/>
            <a:r>
              <a:rPr lang="en-US" sz="1600" b="1" dirty="0">
                <a:solidFill>
                  <a:schemeClr val="bg1"/>
                </a:solidFill>
                <a:latin typeface="Montserrat SemiBold" pitchFamily="2" charset="77"/>
              </a:rPr>
              <a:t>Production</a:t>
            </a:r>
            <a:endParaRPr lang="x-none" sz="1600" b="1" dirty="0">
              <a:solidFill>
                <a:schemeClr val="bg1"/>
              </a:solidFill>
              <a:latin typeface="Montserrat SemiBold" pitchFamily="2" charset="77"/>
            </a:endParaRPr>
          </a:p>
        </p:txBody>
      </p:sp>
      <p:sp>
        <p:nvSpPr>
          <p:cNvPr id="21" name="TextBox 20">
            <a:extLst>
              <a:ext uri="{FF2B5EF4-FFF2-40B4-BE49-F238E27FC236}">
                <a16:creationId xmlns="" xmlns:a16="http://schemas.microsoft.com/office/drawing/2014/main" id="{1A7E8494-5DF0-3493-0D3C-DA3BF5BD1AF7}"/>
              </a:ext>
            </a:extLst>
          </p:cNvPr>
          <p:cNvSpPr txBox="1"/>
          <p:nvPr/>
        </p:nvSpPr>
        <p:spPr>
          <a:xfrm>
            <a:off x="5233727" y="3422822"/>
            <a:ext cx="1770197" cy="584775"/>
          </a:xfrm>
          <a:prstGeom prst="rect">
            <a:avLst/>
          </a:prstGeom>
          <a:noFill/>
        </p:spPr>
        <p:txBody>
          <a:bodyPr wrap="square" rtlCol="0">
            <a:spAutoFit/>
          </a:bodyPr>
          <a:lstStyle/>
          <a:p>
            <a:pPr algn="ctr"/>
            <a:r>
              <a:rPr lang="en-US" sz="1600" b="1" dirty="0">
                <a:solidFill>
                  <a:schemeClr val="bg1"/>
                </a:solidFill>
                <a:latin typeface="Montserrat SemiBold" pitchFamily="2" charset="77"/>
              </a:rPr>
              <a:t>Conceptual</a:t>
            </a:r>
          </a:p>
          <a:p>
            <a:pPr algn="ctr"/>
            <a:r>
              <a:rPr lang="en-US" sz="1600" b="1" dirty="0">
                <a:solidFill>
                  <a:schemeClr val="bg1"/>
                </a:solidFill>
                <a:latin typeface="Montserrat SemiBold" pitchFamily="2" charset="77"/>
              </a:rPr>
              <a:t>Event</a:t>
            </a:r>
            <a:endParaRPr lang="x-none" sz="1600" b="1" dirty="0">
              <a:solidFill>
                <a:schemeClr val="bg1"/>
              </a:solidFill>
              <a:latin typeface="Montserrat SemiBold" pitchFamily="2" charset="77"/>
            </a:endParaRPr>
          </a:p>
        </p:txBody>
      </p:sp>
      <p:sp>
        <p:nvSpPr>
          <p:cNvPr id="22" name="TextBox 21">
            <a:extLst>
              <a:ext uri="{FF2B5EF4-FFF2-40B4-BE49-F238E27FC236}">
                <a16:creationId xmlns="" xmlns:a16="http://schemas.microsoft.com/office/drawing/2014/main" id="{6577F7A9-7458-B75B-F5D7-C3E38E96D77F}"/>
              </a:ext>
            </a:extLst>
          </p:cNvPr>
          <p:cNvSpPr txBox="1"/>
          <p:nvPr/>
        </p:nvSpPr>
        <p:spPr>
          <a:xfrm>
            <a:off x="7554623" y="4640532"/>
            <a:ext cx="1770197" cy="584775"/>
          </a:xfrm>
          <a:prstGeom prst="rect">
            <a:avLst/>
          </a:prstGeom>
          <a:noFill/>
        </p:spPr>
        <p:txBody>
          <a:bodyPr wrap="square" rtlCol="0">
            <a:spAutoFit/>
          </a:bodyPr>
          <a:lstStyle/>
          <a:p>
            <a:pPr algn="ctr"/>
            <a:r>
              <a:rPr lang="en-US" sz="1600" b="1" dirty="0">
                <a:solidFill>
                  <a:schemeClr val="bg1"/>
                </a:solidFill>
                <a:latin typeface="Montserrat SemiBold" pitchFamily="2" charset="77"/>
              </a:rPr>
              <a:t>Influencers</a:t>
            </a:r>
          </a:p>
          <a:p>
            <a:pPr algn="ctr"/>
            <a:r>
              <a:rPr lang="en-US" sz="1600" b="1" dirty="0">
                <a:solidFill>
                  <a:schemeClr val="bg1"/>
                </a:solidFill>
                <a:latin typeface="Montserrat SemiBold" pitchFamily="2" charset="77"/>
              </a:rPr>
              <a:t>Solution</a:t>
            </a:r>
            <a:endParaRPr lang="x-none" sz="1600" b="1" dirty="0">
              <a:solidFill>
                <a:schemeClr val="bg1"/>
              </a:solidFill>
              <a:latin typeface="Montserrat SemiBold" pitchFamily="2" charset="77"/>
            </a:endParaRPr>
          </a:p>
        </p:txBody>
      </p:sp>
      <p:sp>
        <p:nvSpPr>
          <p:cNvPr id="23" name="TextBox 22">
            <a:extLst>
              <a:ext uri="{FF2B5EF4-FFF2-40B4-BE49-F238E27FC236}">
                <a16:creationId xmlns="" xmlns:a16="http://schemas.microsoft.com/office/drawing/2014/main" id="{A6671D63-CF85-8270-F3B1-02665C588899}"/>
              </a:ext>
            </a:extLst>
          </p:cNvPr>
          <p:cNvSpPr txBox="1"/>
          <p:nvPr/>
        </p:nvSpPr>
        <p:spPr>
          <a:xfrm>
            <a:off x="9872475" y="3422822"/>
            <a:ext cx="1770197" cy="584775"/>
          </a:xfrm>
          <a:prstGeom prst="rect">
            <a:avLst/>
          </a:prstGeom>
          <a:noFill/>
        </p:spPr>
        <p:txBody>
          <a:bodyPr wrap="square" rtlCol="0">
            <a:spAutoFit/>
          </a:bodyPr>
          <a:lstStyle/>
          <a:p>
            <a:pPr algn="ctr"/>
            <a:r>
              <a:rPr lang="en-US" sz="1600" b="1" dirty="0">
                <a:solidFill>
                  <a:schemeClr val="bg1"/>
                </a:solidFill>
                <a:latin typeface="Montserrat SemiBold" pitchFamily="2" charset="77"/>
              </a:rPr>
              <a:t>Digital</a:t>
            </a:r>
          </a:p>
          <a:p>
            <a:pPr algn="ctr"/>
            <a:r>
              <a:rPr lang="en-US" sz="1600" b="1" dirty="0">
                <a:solidFill>
                  <a:schemeClr val="bg1"/>
                </a:solidFill>
                <a:latin typeface="Montserrat SemiBold" pitchFamily="2" charset="77"/>
              </a:rPr>
              <a:t>Marketing</a:t>
            </a:r>
            <a:endParaRPr lang="x-none" sz="1600" b="1" dirty="0">
              <a:solidFill>
                <a:schemeClr val="bg1"/>
              </a:solidFill>
              <a:latin typeface="Montserrat SemiBold" pitchFamily="2" charset="77"/>
            </a:endParaRPr>
          </a:p>
        </p:txBody>
      </p:sp>
      <p:sp>
        <p:nvSpPr>
          <p:cNvPr id="24" name="TextBox 23">
            <a:extLst>
              <a:ext uri="{FF2B5EF4-FFF2-40B4-BE49-F238E27FC236}">
                <a16:creationId xmlns="" xmlns:a16="http://schemas.microsoft.com/office/drawing/2014/main" id="{128CF5A1-D975-39C1-CBE7-8D5E44A31A5A}"/>
              </a:ext>
            </a:extLst>
          </p:cNvPr>
          <p:cNvSpPr txBox="1"/>
          <p:nvPr/>
        </p:nvSpPr>
        <p:spPr>
          <a:xfrm>
            <a:off x="2878962" y="4979086"/>
            <a:ext cx="1770197" cy="900246"/>
          </a:xfrm>
          <a:prstGeom prst="rect">
            <a:avLst/>
          </a:prstGeom>
          <a:noFill/>
        </p:spPr>
        <p:txBody>
          <a:bodyPr wrap="square" rtlCol="0">
            <a:spAutoFit/>
          </a:bodyPr>
          <a:lstStyle/>
          <a:p>
            <a:pPr algn="ctr"/>
            <a:r>
              <a:rPr lang="en-US" sz="1050" dirty="0">
                <a:solidFill>
                  <a:schemeClr val="bg1"/>
                </a:solidFill>
                <a:latin typeface="Montserrat" pitchFamily="2" charset="77"/>
              </a:rPr>
              <a:t>• Key Assets (TVC, Photoshoot...)</a:t>
            </a:r>
          </a:p>
          <a:p>
            <a:pPr algn="ctr"/>
            <a:r>
              <a:rPr lang="en-US" sz="1050" dirty="0">
                <a:solidFill>
                  <a:schemeClr val="bg1"/>
                </a:solidFill>
                <a:latin typeface="Montserrat" pitchFamily="2" charset="77"/>
              </a:rPr>
              <a:t>• Design Service</a:t>
            </a:r>
          </a:p>
          <a:p>
            <a:pPr algn="ctr"/>
            <a:r>
              <a:rPr lang="en-US" sz="1050" dirty="0">
                <a:solidFill>
                  <a:schemeClr val="bg1"/>
                </a:solidFill>
                <a:latin typeface="Montserrat" pitchFamily="2" charset="77"/>
              </a:rPr>
              <a:t>• Content Development</a:t>
            </a:r>
          </a:p>
          <a:p>
            <a:pPr algn="ctr"/>
            <a:r>
              <a:rPr lang="en-US" sz="1050" dirty="0">
                <a:solidFill>
                  <a:schemeClr val="bg1"/>
                </a:solidFill>
                <a:latin typeface="Montserrat" pitchFamily="2" charset="77"/>
              </a:rPr>
              <a:t>• PR Solutions</a:t>
            </a:r>
            <a:endParaRPr lang="x-none" sz="1050" dirty="0">
              <a:solidFill>
                <a:schemeClr val="bg1"/>
              </a:solidFill>
              <a:latin typeface="Montserrat" pitchFamily="2" charset="77"/>
            </a:endParaRPr>
          </a:p>
        </p:txBody>
      </p:sp>
    </p:spTree>
    <p:extLst>
      <p:ext uri="{BB962C8B-B14F-4D97-AF65-F5344CB8AC3E}">
        <p14:creationId xmlns:p14="http://schemas.microsoft.com/office/powerpoint/2010/main" val="1252331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a:latin typeface="Montserrat Thin" pitchFamily="2" charset="77"/>
              </a:rPr>
              <a:t>NEXUS</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6" y="910548"/>
            <a:ext cx="1778096" cy="1200329"/>
          </a:xfrm>
          <a:prstGeom prst="rect">
            <a:avLst/>
          </a:prstGeom>
          <a:noFill/>
        </p:spPr>
        <p:txBody>
          <a:bodyPr wrap="square" rtlCol="0">
            <a:spAutoFit/>
          </a:bodyPr>
          <a:lstStyle/>
          <a:p>
            <a:r>
              <a:rPr lang="x-none" sz="7200" b="1" dirty="0">
                <a:solidFill>
                  <a:srgbClr val="27509D"/>
                </a:solidFill>
                <a:latin typeface="Montserrat SemiBold" pitchFamily="2" charset="77"/>
              </a:rPr>
              <a:t>01</a:t>
            </a:r>
            <a:endParaRPr lang="x-none" sz="7200" b="1" dirty="0">
              <a:solidFill>
                <a:srgbClr val="7BC144"/>
              </a:solidFill>
              <a:latin typeface="Montserrat SemiBold" pitchFamily="2" charset="77"/>
            </a:endParaRPr>
          </a:p>
        </p:txBody>
      </p:sp>
      <p:sp>
        <p:nvSpPr>
          <p:cNvPr id="3" name="TextBox 2">
            <a:extLst>
              <a:ext uri="{FF2B5EF4-FFF2-40B4-BE49-F238E27FC236}">
                <a16:creationId xmlns="" xmlns:a16="http://schemas.microsoft.com/office/drawing/2014/main" id="{3C6A74B3-8AAD-2A68-A896-249FD8B245A3}"/>
              </a:ext>
            </a:extLst>
          </p:cNvPr>
          <p:cNvSpPr txBox="1"/>
          <p:nvPr/>
        </p:nvSpPr>
        <p:spPr>
          <a:xfrm>
            <a:off x="3504383" y="1169062"/>
            <a:ext cx="8008669" cy="1200329"/>
          </a:xfrm>
          <a:prstGeom prst="rect">
            <a:avLst/>
          </a:prstGeom>
          <a:noFill/>
        </p:spPr>
        <p:txBody>
          <a:bodyPr wrap="square" rtlCol="0">
            <a:spAutoFit/>
          </a:bodyPr>
          <a:lstStyle/>
          <a:p>
            <a:r>
              <a:rPr lang="en-US" sz="2400" b="1" dirty="0">
                <a:solidFill>
                  <a:srgbClr val="27509D"/>
                </a:solidFill>
                <a:latin typeface="Montserrat SemiBold" pitchFamily="2" charset="77"/>
              </a:rPr>
              <a:t>TỐI ĐA HÓA </a:t>
            </a:r>
            <a:r>
              <a:rPr lang="en-US" sz="2400" b="1" dirty="0">
                <a:solidFill>
                  <a:srgbClr val="7BC144"/>
                </a:solidFill>
                <a:latin typeface="Montserrat SemiBold" pitchFamily="2" charset="77"/>
              </a:rPr>
              <a:t>GIÁ TRỊ CHO DOANH NGHIỆP</a:t>
            </a:r>
          </a:p>
          <a:p>
            <a:r>
              <a:rPr lang="en-US" sz="2400" b="1" dirty="0">
                <a:solidFill>
                  <a:srgbClr val="27509D"/>
                </a:solidFill>
                <a:latin typeface="Montserrat SemiBold" pitchFamily="2" charset="77"/>
              </a:rPr>
              <a:t>VỚI GIẢI PHÁP PREMIUM SPONSORSHIP</a:t>
            </a:r>
          </a:p>
          <a:p>
            <a:r>
              <a:rPr lang="en-US" sz="2400" b="1" dirty="0">
                <a:solidFill>
                  <a:srgbClr val="27509D"/>
                </a:solidFill>
                <a:latin typeface="Montserrat SemiBold" pitchFamily="2" charset="77"/>
              </a:rPr>
              <a:t>CỦA </a:t>
            </a:r>
            <a:r>
              <a:rPr lang="vi-VN" sz="2400" b="1" dirty="0">
                <a:solidFill>
                  <a:srgbClr val="27509D"/>
                </a:solidFill>
                <a:latin typeface="Montserrat SemiBold" pitchFamily="2" charset="77"/>
              </a:rPr>
              <a:t>NEXUS</a:t>
            </a:r>
            <a:endParaRPr lang="x-none" sz="2400" b="1" dirty="0">
              <a:solidFill>
                <a:srgbClr val="7BC144"/>
              </a:solidFill>
              <a:latin typeface="Montserrat SemiBold" pitchFamily="2" charset="77"/>
            </a:endParaRPr>
          </a:p>
        </p:txBody>
      </p:sp>
      <p:sp>
        <p:nvSpPr>
          <p:cNvPr id="6" name="TextBox 5">
            <a:extLst>
              <a:ext uri="{FF2B5EF4-FFF2-40B4-BE49-F238E27FC236}">
                <a16:creationId xmlns="" xmlns:a16="http://schemas.microsoft.com/office/drawing/2014/main" id="{E3E748A3-34EA-B55F-947E-0D95373EA6FF}"/>
              </a:ext>
            </a:extLst>
          </p:cNvPr>
          <p:cNvSpPr txBox="1"/>
          <p:nvPr/>
        </p:nvSpPr>
        <p:spPr>
          <a:xfrm>
            <a:off x="3504382" y="2342525"/>
            <a:ext cx="8008669" cy="584775"/>
          </a:xfrm>
          <a:prstGeom prst="rect">
            <a:avLst/>
          </a:prstGeom>
          <a:noFill/>
        </p:spPr>
        <p:txBody>
          <a:bodyPr wrap="square" rtlCol="0">
            <a:spAutoFit/>
          </a:bodyPr>
          <a:lstStyle/>
          <a:p>
            <a:r>
              <a:rPr lang="en-US" sz="1600" b="1" dirty="0">
                <a:solidFill>
                  <a:schemeClr val="tx1">
                    <a:lumMod val="50000"/>
                    <a:lumOff val="50000"/>
                  </a:schemeClr>
                </a:solidFill>
                <a:latin typeface="Montserrat SemiBold" pitchFamily="2" charset="77"/>
              </a:rPr>
              <a:t>MAXIMIZING VALUE FOR CUSTOMERS</a:t>
            </a:r>
          </a:p>
          <a:p>
            <a:r>
              <a:rPr lang="en-US" sz="1600" b="1" dirty="0">
                <a:solidFill>
                  <a:schemeClr val="tx1">
                    <a:lumMod val="50000"/>
                    <a:lumOff val="50000"/>
                  </a:schemeClr>
                </a:solidFill>
                <a:latin typeface="Montserrat SemiBold" pitchFamily="2" charset="77"/>
              </a:rPr>
              <a:t>WITH BLUESEED HANOI'S PREMIUM SPONSORSHIP</a:t>
            </a:r>
            <a:endParaRPr lang="x-none" sz="1600" b="1" dirty="0">
              <a:solidFill>
                <a:schemeClr val="tx1">
                  <a:lumMod val="50000"/>
                  <a:lumOff val="50000"/>
                </a:schemeClr>
              </a:solidFill>
              <a:latin typeface="Montserrat SemiBold" pitchFamily="2" charset="77"/>
            </a:endParaRPr>
          </a:p>
        </p:txBody>
      </p:sp>
      <p:sp>
        <p:nvSpPr>
          <p:cNvPr id="7" name="TextBox 6">
            <a:extLst>
              <a:ext uri="{FF2B5EF4-FFF2-40B4-BE49-F238E27FC236}">
                <a16:creationId xmlns="" xmlns:a16="http://schemas.microsoft.com/office/drawing/2014/main" id="{A856A86D-CF4E-9BE3-C265-9A2F7AA4BE8E}"/>
              </a:ext>
            </a:extLst>
          </p:cNvPr>
          <p:cNvSpPr txBox="1"/>
          <p:nvPr/>
        </p:nvSpPr>
        <p:spPr>
          <a:xfrm>
            <a:off x="282716" y="1989631"/>
            <a:ext cx="2472842" cy="954107"/>
          </a:xfrm>
          <a:prstGeom prst="rect">
            <a:avLst/>
          </a:prstGeom>
          <a:noFill/>
        </p:spPr>
        <p:txBody>
          <a:bodyPr wrap="square" rtlCol="0">
            <a:spAutoFit/>
          </a:bodyPr>
          <a:lstStyle/>
          <a:p>
            <a:r>
              <a:rPr lang="x-none" sz="2800" b="1" dirty="0">
                <a:solidFill>
                  <a:srgbClr val="27509D"/>
                </a:solidFill>
                <a:latin typeface="Montserrat SemiBold" pitchFamily="2" charset="77"/>
              </a:rPr>
              <a:t>Premium </a:t>
            </a:r>
          </a:p>
          <a:p>
            <a:r>
              <a:rPr lang="x-none" sz="2800" b="1" dirty="0">
                <a:solidFill>
                  <a:srgbClr val="27509D"/>
                </a:solidFill>
                <a:latin typeface="Montserrat SemiBold" pitchFamily="2" charset="77"/>
              </a:rPr>
              <a:t>Partnership</a:t>
            </a:r>
            <a:endParaRPr lang="x-none" sz="2800" b="1" dirty="0">
              <a:solidFill>
                <a:srgbClr val="7BC144"/>
              </a:solidFill>
              <a:latin typeface="Montserrat SemiBold" pitchFamily="2" charset="77"/>
            </a:endParaRPr>
          </a:p>
        </p:txBody>
      </p:sp>
      <p:cxnSp>
        <p:nvCxnSpPr>
          <p:cNvPr id="8" name="Straight Connector 7">
            <a:extLst>
              <a:ext uri="{FF2B5EF4-FFF2-40B4-BE49-F238E27FC236}">
                <a16:creationId xmlns="" xmlns:a16="http://schemas.microsoft.com/office/drawing/2014/main" id="{F9DD79B2-1D10-B395-69E5-F001BEAF562F}"/>
              </a:ext>
            </a:extLst>
          </p:cNvPr>
          <p:cNvCxnSpPr>
            <a:cxnSpLocks/>
          </p:cNvCxnSpPr>
          <p:nvPr/>
        </p:nvCxnSpPr>
        <p:spPr>
          <a:xfrm>
            <a:off x="394598" y="1989631"/>
            <a:ext cx="86579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 xmlns:a16="http://schemas.microsoft.com/office/drawing/2014/main" id="{981FEBD6-1AA3-F3CD-41A2-DF62DA9C75C7}"/>
              </a:ext>
            </a:extLst>
          </p:cNvPr>
          <p:cNvSpPr txBox="1"/>
          <p:nvPr/>
        </p:nvSpPr>
        <p:spPr>
          <a:xfrm>
            <a:off x="394598" y="5165719"/>
            <a:ext cx="3593188" cy="523220"/>
          </a:xfrm>
          <a:prstGeom prst="rect">
            <a:avLst/>
          </a:prstGeom>
          <a:noFill/>
        </p:spPr>
        <p:txBody>
          <a:bodyPr wrap="square" rtlCol="0">
            <a:spAutoFit/>
          </a:bodyPr>
          <a:lstStyle/>
          <a:p>
            <a:pPr algn="ctr"/>
            <a:r>
              <a:rPr lang="en-US" sz="1400" b="1" dirty="0" err="1">
                <a:solidFill>
                  <a:srgbClr val="7BC144"/>
                </a:solidFill>
                <a:latin typeface="Montserrat SemiBold" pitchFamily="2" charset="77"/>
              </a:rPr>
              <a:t>Tiếp</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cận</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truyền</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thông</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với</a:t>
            </a:r>
            <a:endParaRPr lang="en-US" sz="1400" b="1" dirty="0">
              <a:solidFill>
                <a:srgbClr val="7BC144"/>
              </a:solidFill>
              <a:latin typeface="Montserrat SemiBold" pitchFamily="2" charset="77"/>
            </a:endParaRPr>
          </a:p>
          <a:p>
            <a:pPr algn="ctr"/>
            <a:r>
              <a:rPr lang="en-US" sz="1400" b="1" dirty="0" err="1">
                <a:solidFill>
                  <a:srgbClr val="7BC144"/>
                </a:solidFill>
                <a:latin typeface="Montserrat SemiBold" pitchFamily="2" charset="77"/>
              </a:rPr>
              <a:t>góc</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nhìn</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mới</a:t>
            </a:r>
            <a:r>
              <a:rPr lang="en-US" sz="1400" b="1" dirty="0">
                <a:solidFill>
                  <a:srgbClr val="7BC144"/>
                </a:solidFill>
                <a:latin typeface="Montserrat SemiBold" pitchFamily="2" charset="77"/>
              </a:rPr>
              <a:t>, format </a:t>
            </a:r>
            <a:r>
              <a:rPr lang="en-US" sz="1400" b="1" dirty="0" err="1">
                <a:solidFill>
                  <a:srgbClr val="7BC144"/>
                </a:solidFill>
                <a:latin typeface="Montserrat SemiBold" pitchFamily="2" charset="77"/>
              </a:rPr>
              <a:t>linh</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hoạt</a:t>
            </a:r>
            <a:endParaRPr lang="x-none" sz="1400" b="1" dirty="0">
              <a:solidFill>
                <a:srgbClr val="7BC144"/>
              </a:solidFill>
              <a:latin typeface="Montserrat SemiBold" pitchFamily="2" charset="77"/>
            </a:endParaRPr>
          </a:p>
        </p:txBody>
      </p:sp>
      <p:sp>
        <p:nvSpPr>
          <p:cNvPr id="11" name="TextBox 10">
            <a:extLst>
              <a:ext uri="{FF2B5EF4-FFF2-40B4-BE49-F238E27FC236}">
                <a16:creationId xmlns="" xmlns:a16="http://schemas.microsoft.com/office/drawing/2014/main" id="{802FA0E6-735B-EBB3-5471-0CDA63FC0927}"/>
              </a:ext>
            </a:extLst>
          </p:cNvPr>
          <p:cNvSpPr txBox="1"/>
          <p:nvPr/>
        </p:nvSpPr>
        <p:spPr>
          <a:xfrm>
            <a:off x="4277993" y="5165718"/>
            <a:ext cx="3593188" cy="523220"/>
          </a:xfrm>
          <a:prstGeom prst="rect">
            <a:avLst/>
          </a:prstGeom>
          <a:noFill/>
        </p:spPr>
        <p:txBody>
          <a:bodyPr wrap="square" rtlCol="0">
            <a:spAutoFit/>
          </a:bodyPr>
          <a:lstStyle/>
          <a:p>
            <a:pPr algn="ctr"/>
            <a:r>
              <a:rPr lang="en-US" sz="1400" b="1" dirty="0" err="1">
                <a:solidFill>
                  <a:srgbClr val="7BC144"/>
                </a:solidFill>
                <a:latin typeface="Montserrat SemiBold" pitchFamily="2" charset="77"/>
              </a:rPr>
              <a:t>Truyền</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thông</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bằng</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âm</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nhạc</a:t>
            </a:r>
            <a:r>
              <a:rPr lang="en-US" sz="1400" b="1" dirty="0">
                <a:solidFill>
                  <a:srgbClr val="7BC144"/>
                </a:solidFill>
                <a:latin typeface="Montserrat SemiBold" pitchFamily="2" charset="77"/>
              </a:rPr>
              <a:t>,</a:t>
            </a:r>
          </a:p>
          <a:p>
            <a:pPr algn="ctr"/>
            <a:r>
              <a:rPr lang="en-US" sz="1400" b="1" dirty="0" err="1">
                <a:solidFill>
                  <a:srgbClr val="7BC144"/>
                </a:solidFill>
                <a:latin typeface="Montserrat SemiBold" pitchFamily="2" charset="77"/>
              </a:rPr>
              <a:t>sự</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kiện</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đa</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dạng</a:t>
            </a:r>
            <a:r>
              <a:rPr lang="en-US" sz="1400" b="1" dirty="0">
                <a:solidFill>
                  <a:srgbClr val="7BC144"/>
                </a:solidFill>
                <a:latin typeface="Montserrat SemiBold" pitchFamily="2" charset="77"/>
              </a:rPr>
              <a:t> concept</a:t>
            </a:r>
            <a:endParaRPr lang="x-none" sz="1400" b="1" dirty="0">
              <a:solidFill>
                <a:srgbClr val="7BC144"/>
              </a:solidFill>
              <a:latin typeface="Montserrat SemiBold" pitchFamily="2" charset="77"/>
            </a:endParaRPr>
          </a:p>
        </p:txBody>
      </p:sp>
      <p:sp>
        <p:nvSpPr>
          <p:cNvPr id="12" name="TextBox 11">
            <a:extLst>
              <a:ext uri="{FF2B5EF4-FFF2-40B4-BE49-F238E27FC236}">
                <a16:creationId xmlns="" xmlns:a16="http://schemas.microsoft.com/office/drawing/2014/main" id="{008D6378-ECC8-CD29-F0E5-6650994CE130}"/>
              </a:ext>
            </a:extLst>
          </p:cNvPr>
          <p:cNvSpPr txBox="1"/>
          <p:nvPr/>
        </p:nvSpPr>
        <p:spPr>
          <a:xfrm>
            <a:off x="8161388" y="5165718"/>
            <a:ext cx="3593188" cy="523220"/>
          </a:xfrm>
          <a:prstGeom prst="rect">
            <a:avLst/>
          </a:prstGeom>
          <a:noFill/>
        </p:spPr>
        <p:txBody>
          <a:bodyPr wrap="square" rtlCol="0">
            <a:spAutoFit/>
          </a:bodyPr>
          <a:lstStyle/>
          <a:p>
            <a:pPr algn="ctr"/>
            <a:r>
              <a:rPr lang="en-US" sz="1400" b="1" dirty="0" err="1">
                <a:solidFill>
                  <a:srgbClr val="7BC144"/>
                </a:solidFill>
                <a:latin typeface="Montserrat SemiBold" pitchFamily="2" charset="77"/>
              </a:rPr>
              <a:t>Quảng</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cáo</a:t>
            </a:r>
            <a:r>
              <a:rPr lang="en-US" sz="1400" b="1" dirty="0">
                <a:solidFill>
                  <a:srgbClr val="7BC144"/>
                </a:solidFill>
                <a:latin typeface="Montserrat SemiBold" pitchFamily="2" charset="77"/>
              </a:rPr>
              <a:t> billboard </a:t>
            </a:r>
            <a:r>
              <a:rPr lang="en-US" sz="1400" b="1" dirty="0" err="1">
                <a:solidFill>
                  <a:srgbClr val="7BC144"/>
                </a:solidFill>
                <a:latin typeface="Montserrat SemiBold" pitchFamily="2" charset="77"/>
              </a:rPr>
              <a:t>độc</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đáo</a:t>
            </a:r>
            <a:endParaRPr lang="en-US" sz="1400" b="1" dirty="0">
              <a:solidFill>
                <a:srgbClr val="7BC144"/>
              </a:solidFill>
              <a:latin typeface="Montserrat SemiBold" pitchFamily="2" charset="77"/>
            </a:endParaRPr>
          </a:p>
          <a:p>
            <a:pPr algn="ctr"/>
            <a:r>
              <a:rPr lang="en-US" sz="1400" b="1" dirty="0" err="1">
                <a:solidFill>
                  <a:srgbClr val="7BC144"/>
                </a:solidFill>
                <a:latin typeface="Montserrat SemiBold" pitchFamily="2" charset="77"/>
              </a:rPr>
              <a:t>và</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sáng</a:t>
            </a:r>
            <a:r>
              <a:rPr lang="en-US" sz="1400" b="1" dirty="0">
                <a:solidFill>
                  <a:srgbClr val="7BC144"/>
                </a:solidFill>
                <a:latin typeface="Montserrat SemiBold" pitchFamily="2" charset="77"/>
              </a:rPr>
              <a:t> </a:t>
            </a:r>
            <a:r>
              <a:rPr lang="en-US" sz="1400" b="1" dirty="0" err="1">
                <a:solidFill>
                  <a:srgbClr val="7BC144"/>
                </a:solidFill>
                <a:latin typeface="Montserrat SemiBold" pitchFamily="2" charset="77"/>
              </a:rPr>
              <a:t>tạo</a:t>
            </a:r>
            <a:endParaRPr lang="x-none" sz="1400" b="1" dirty="0">
              <a:solidFill>
                <a:srgbClr val="7BC144"/>
              </a:solidFill>
              <a:latin typeface="Montserrat SemiBold" pitchFamily="2" charset="77"/>
            </a:endParaRPr>
          </a:p>
        </p:txBody>
      </p:sp>
      <p:sp>
        <p:nvSpPr>
          <p:cNvPr id="13" name="TextBox 12">
            <a:extLst>
              <a:ext uri="{FF2B5EF4-FFF2-40B4-BE49-F238E27FC236}">
                <a16:creationId xmlns="" xmlns:a16="http://schemas.microsoft.com/office/drawing/2014/main" id="{784D8AE3-0779-F24D-D759-3F36D7B77E57}"/>
              </a:ext>
            </a:extLst>
          </p:cNvPr>
          <p:cNvSpPr txBox="1"/>
          <p:nvPr/>
        </p:nvSpPr>
        <p:spPr>
          <a:xfrm>
            <a:off x="394598" y="5929455"/>
            <a:ext cx="3593188" cy="523220"/>
          </a:xfrm>
          <a:prstGeom prst="rect">
            <a:avLst/>
          </a:prstGeom>
          <a:noFill/>
        </p:spPr>
        <p:txBody>
          <a:bodyPr wrap="square" rtlCol="0">
            <a:spAutoFit/>
          </a:bodyPr>
          <a:lstStyle/>
          <a:p>
            <a:pPr algn="ctr"/>
            <a:r>
              <a:rPr lang="en-US" sz="1400" dirty="0">
                <a:solidFill>
                  <a:schemeClr val="tx1">
                    <a:lumMod val="50000"/>
                    <a:lumOff val="50000"/>
                  </a:schemeClr>
                </a:solidFill>
                <a:latin typeface="Montserrat Medium" pitchFamily="2" charset="77"/>
              </a:rPr>
              <a:t>New media approaches, New online publication formats</a:t>
            </a:r>
            <a:endParaRPr lang="x-none" sz="1400" dirty="0">
              <a:solidFill>
                <a:schemeClr val="tx1">
                  <a:lumMod val="50000"/>
                  <a:lumOff val="50000"/>
                </a:schemeClr>
              </a:solidFill>
              <a:latin typeface="Montserrat Medium" pitchFamily="2" charset="77"/>
            </a:endParaRPr>
          </a:p>
        </p:txBody>
      </p:sp>
      <p:sp>
        <p:nvSpPr>
          <p:cNvPr id="14" name="TextBox 13">
            <a:extLst>
              <a:ext uri="{FF2B5EF4-FFF2-40B4-BE49-F238E27FC236}">
                <a16:creationId xmlns="" xmlns:a16="http://schemas.microsoft.com/office/drawing/2014/main" id="{CD3B3D36-F72E-30B2-D4D3-5A24FAA91DAF}"/>
              </a:ext>
            </a:extLst>
          </p:cNvPr>
          <p:cNvSpPr txBox="1"/>
          <p:nvPr/>
        </p:nvSpPr>
        <p:spPr>
          <a:xfrm>
            <a:off x="4277993" y="5929454"/>
            <a:ext cx="3593188" cy="523220"/>
          </a:xfrm>
          <a:prstGeom prst="rect">
            <a:avLst/>
          </a:prstGeom>
          <a:noFill/>
        </p:spPr>
        <p:txBody>
          <a:bodyPr wrap="square" rtlCol="0">
            <a:spAutoFit/>
          </a:bodyPr>
          <a:lstStyle/>
          <a:p>
            <a:pPr algn="ctr"/>
            <a:r>
              <a:rPr lang="en-US" sz="1400" dirty="0">
                <a:solidFill>
                  <a:schemeClr val="tx1">
                    <a:lumMod val="50000"/>
                    <a:lumOff val="50000"/>
                  </a:schemeClr>
                </a:solidFill>
                <a:latin typeface="Montserrat Medium" pitchFamily="2" charset="77"/>
              </a:rPr>
              <a:t>Music Marketing, Stunt Event &amp; Viral communication via music</a:t>
            </a:r>
            <a:endParaRPr lang="x-none" sz="1400" dirty="0">
              <a:solidFill>
                <a:schemeClr val="tx1">
                  <a:lumMod val="50000"/>
                  <a:lumOff val="50000"/>
                </a:schemeClr>
              </a:solidFill>
              <a:latin typeface="Montserrat Medium" pitchFamily="2" charset="77"/>
            </a:endParaRPr>
          </a:p>
        </p:txBody>
      </p:sp>
      <p:sp>
        <p:nvSpPr>
          <p:cNvPr id="15" name="TextBox 14">
            <a:extLst>
              <a:ext uri="{FF2B5EF4-FFF2-40B4-BE49-F238E27FC236}">
                <a16:creationId xmlns="" xmlns:a16="http://schemas.microsoft.com/office/drawing/2014/main" id="{DD120F6F-BDDB-52E3-14FB-26B9E2DE5571}"/>
              </a:ext>
            </a:extLst>
          </p:cNvPr>
          <p:cNvSpPr txBox="1"/>
          <p:nvPr/>
        </p:nvSpPr>
        <p:spPr>
          <a:xfrm>
            <a:off x="8161388" y="5929454"/>
            <a:ext cx="3593188" cy="307777"/>
          </a:xfrm>
          <a:prstGeom prst="rect">
            <a:avLst/>
          </a:prstGeom>
          <a:noFill/>
        </p:spPr>
        <p:txBody>
          <a:bodyPr wrap="square" rtlCol="0">
            <a:spAutoFit/>
          </a:bodyPr>
          <a:lstStyle/>
          <a:p>
            <a:pPr algn="ctr"/>
            <a:r>
              <a:rPr lang="en-US" sz="1400" dirty="0">
                <a:solidFill>
                  <a:schemeClr val="tx1">
                    <a:lumMod val="50000"/>
                    <a:lumOff val="50000"/>
                  </a:schemeClr>
                </a:solidFill>
                <a:latin typeface="Montserrat Medium" pitchFamily="2" charset="77"/>
              </a:rPr>
              <a:t>Create buzz with hi-tech billboard</a:t>
            </a:r>
            <a:endParaRPr lang="x-none" sz="1400" dirty="0">
              <a:solidFill>
                <a:schemeClr val="tx1">
                  <a:lumMod val="50000"/>
                  <a:lumOff val="50000"/>
                </a:schemeClr>
              </a:solidFill>
              <a:latin typeface="Montserrat Medium" pitchFamily="2" charset="77"/>
            </a:endParaRPr>
          </a:p>
        </p:txBody>
      </p:sp>
      <p:pic>
        <p:nvPicPr>
          <p:cNvPr id="2050" name="Picture 2" descr="Music Show - Concert - Golden Smile Event">
            <a:extLst>
              <a:ext uri="{FF2B5EF4-FFF2-40B4-BE49-F238E27FC236}">
                <a16:creationId xmlns="" xmlns:a16="http://schemas.microsoft.com/office/drawing/2014/main" id="{FC291A22-8015-F43A-2885-B8286D4F59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0133" y="3130757"/>
            <a:ext cx="3448908" cy="19400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at are 3D digital billboards for advertising? [5 Examples]">
            <a:extLst>
              <a:ext uri="{FF2B5EF4-FFF2-40B4-BE49-F238E27FC236}">
                <a16:creationId xmlns="" xmlns:a16="http://schemas.microsoft.com/office/drawing/2014/main" id="{309D8C1D-DFE8-D800-D228-792F32FD1F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4915" y="3131064"/>
            <a:ext cx="3325207" cy="193970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e Eras Tour: Chants, rituals for Swifties at Taylor Swift's shows">
            <a:extLst>
              <a:ext uri="{FF2B5EF4-FFF2-40B4-BE49-F238E27FC236}">
                <a16:creationId xmlns="" xmlns:a16="http://schemas.microsoft.com/office/drawing/2014/main" id="{7E6D27F9-070E-A0E5-987E-F076DC1612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71" y="3117261"/>
            <a:ext cx="3066841" cy="192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3034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hững điều cần lưu ý khi đi concert tại Việt Nam - BlogAnChoi">
            <a:extLst>
              <a:ext uri="{FF2B5EF4-FFF2-40B4-BE49-F238E27FC236}">
                <a16:creationId xmlns="" xmlns:a16="http://schemas.microsoft.com/office/drawing/2014/main" id="{ADA8A25F-069D-C008-43DC-77D3CA3561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8383" b="4320"/>
          <a:stretch/>
        </p:blipFill>
        <p:spPr bwMode="auto">
          <a:xfrm>
            <a:off x="0" y="-27412"/>
            <a:ext cx="12192000" cy="3410336"/>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solidFill>
                  <a:schemeClr val="bg1"/>
                </a:solidFill>
                <a:latin typeface="Montserrat Thin" pitchFamily="2" charset="77"/>
              </a:rPr>
              <a:t>NEXUS </a:t>
            </a:r>
            <a:r>
              <a:rPr lang="x-none" sz="1050" dirty="0" smtClean="0">
                <a:solidFill>
                  <a:schemeClr val="bg1"/>
                </a:solidFill>
                <a:latin typeface="Montserrat Thin" pitchFamily="2" charset="77"/>
              </a:rPr>
              <a:t> </a:t>
            </a:r>
            <a:r>
              <a:rPr lang="x-none" sz="1050" dirty="0">
                <a:solidFill>
                  <a:schemeClr val="bg1"/>
                </a:solidFill>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394598" y="3429000"/>
            <a:ext cx="6340507" cy="954107"/>
          </a:xfrm>
          <a:prstGeom prst="rect">
            <a:avLst/>
          </a:prstGeom>
          <a:noFill/>
        </p:spPr>
        <p:txBody>
          <a:bodyPr wrap="square" rtlCol="0">
            <a:spAutoFit/>
          </a:bodyPr>
          <a:lstStyle/>
          <a:p>
            <a:r>
              <a:rPr lang="en-US" sz="2800" b="1" dirty="0">
                <a:solidFill>
                  <a:srgbClr val="27509D"/>
                </a:solidFill>
                <a:latin typeface="Montserrat SemiBold" pitchFamily="2" charset="77"/>
              </a:rPr>
              <a:t>CÁC GÓI BÁN</a:t>
            </a:r>
          </a:p>
          <a:p>
            <a:r>
              <a:rPr lang="en-US" sz="2800" b="1" dirty="0">
                <a:solidFill>
                  <a:srgbClr val="27509D"/>
                </a:solidFill>
                <a:latin typeface="Montserrat SemiBold" pitchFamily="2" charset="77"/>
              </a:rPr>
              <a:t>PREMIUM PARTNERSHIP</a:t>
            </a:r>
            <a:endParaRPr lang="x-none" sz="2800" b="1" dirty="0">
              <a:solidFill>
                <a:srgbClr val="7BC144"/>
              </a:solidFill>
              <a:latin typeface="Montserrat SemiBold" pitchFamily="2" charset="77"/>
            </a:endParaRPr>
          </a:p>
        </p:txBody>
      </p:sp>
      <p:sp>
        <p:nvSpPr>
          <p:cNvPr id="3" name="TextBox 2">
            <a:extLst>
              <a:ext uri="{FF2B5EF4-FFF2-40B4-BE49-F238E27FC236}">
                <a16:creationId xmlns="" xmlns:a16="http://schemas.microsoft.com/office/drawing/2014/main" id="{0A01D57D-B13C-3829-E4FB-D7BF857B8DA3}"/>
              </a:ext>
            </a:extLst>
          </p:cNvPr>
          <p:cNvSpPr txBox="1"/>
          <p:nvPr/>
        </p:nvSpPr>
        <p:spPr>
          <a:xfrm>
            <a:off x="394598" y="4805127"/>
            <a:ext cx="4387467" cy="523220"/>
          </a:xfrm>
          <a:prstGeom prst="rect">
            <a:avLst/>
          </a:prstGeom>
          <a:noFill/>
        </p:spPr>
        <p:txBody>
          <a:bodyPr wrap="square" rtlCol="0">
            <a:spAutoFit/>
          </a:bodyPr>
          <a:lstStyle/>
          <a:p>
            <a:r>
              <a:rPr lang="en-US" sz="1400" b="1" dirty="0">
                <a:solidFill>
                  <a:srgbClr val="7BC144"/>
                </a:solidFill>
                <a:latin typeface="Montserrat SemiBold" pitchFamily="2" charset="77"/>
              </a:rPr>
              <a:t>01. TUYẾN CHUYÊN ĐỀ DÀNH RIÊNG CHO</a:t>
            </a:r>
          </a:p>
          <a:p>
            <a:r>
              <a:rPr lang="en-US" sz="1400" b="1" dirty="0">
                <a:solidFill>
                  <a:srgbClr val="7BC144"/>
                </a:solidFill>
                <a:latin typeface="Montserrat SemiBold" pitchFamily="2" charset="77"/>
              </a:rPr>
              <a:t>NHÃN HÀNG</a:t>
            </a:r>
            <a:endParaRPr lang="x-none" sz="1400" b="1" dirty="0">
              <a:solidFill>
                <a:srgbClr val="7BC144"/>
              </a:solidFill>
              <a:latin typeface="Montserrat SemiBold" pitchFamily="2" charset="77"/>
            </a:endParaRPr>
          </a:p>
        </p:txBody>
      </p:sp>
      <p:sp>
        <p:nvSpPr>
          <p:cNvPr id="6" name="TextBox 5">
            <a:extLst>
              <a:ext uri="{FF2B5EF4-FFF2-40B4-BE49-F238E27FC236}">
                <a16:creationId xmlns="" xmlns:a16="http://schemas.microsoft.com/office/drawing/2014/main" id="{7EE1186D-F175-9E62-C331-57CC170596D7}"/>
              </a:ext>
            </a:extLst>
          </p:cNvPr>
          <p:cNvSpPr txBox="1"/>
          <p:nvPr/>
        </p:nvSpPr>
        <p:spPr>
          <a:xfrm>
            <a:off x="394598" y="5262638"/>
            <a:ext cx="3593188" cy="307777"/>
          </a:xfrm>
          <a:prstGeom prst="rect">
            <a:avLst/>
          </a:prstGeom>
          <a:noFill/>
        </p:spPr>
        <p:txBody>
          <a:bodyPr wrap="square" rtlCol="0">
            <a:spAutoFit/>
          </a:bodyPr>
          <a:lstStyle/>
          <a:p>
            <a:r>
              <a:rPr lang="en-US" sz="1400" dirty="0">
                <a:solidFill>
                  <a:schemeClr val="tx1">
                    <a:lumMod val="50000"/>
                    <a:lumOff val="50000"/>
                  </a:schemeClr>
                </a:solidFill>
                <a:latin typeface="Montserrat Medium" pitchFamily="2" charset="77"/>
              </a:rPr>
              <a:t>Thematic routes dedicated to brands</a:t>
            </a:r>
            <a:endParaRPr lang="x-none" sz="1400" dirty="0">
              <a:solidFill>
                <a:schemeClr val="tx1">
                  <a:lumMod val="50000"/>
                  <a:lumOff val="50000"/>
                </a:schemeClr>
              </a:solidFill>
              <a:latin typeface="Montserrat Medium" pitchFamily="2" charset="77"/>
            </a:endParaRPr>
          </a:p>
        </p:txBody>
      </p:sp>
      <p:sp>
        <p:nvSpPr>
          <p:cNvPr id="8" name="TextBox 7">
            <a:extLst>
              <a:ext uri="{FF2B5EF4-FFF2-40B4-BE49-F238E27FC236}">
                <a16:creationId xmlns="" xmlns:a16="http://schemas.microsoft.com/office/drawing/2014/main" id="{CF26FADA-1221-3422-1750-B7C3ACB61D5E}"/>
              </a:ext>
            </a:extLst>
          </p:cNvPr>
          <p:cNvSpPr txBox="1"/>
          <p:nvPr/>
        </p:nvSpPr>
        <p:spPr>
          <a:xfrm>
            <a:off x="394599" y="4341498"/>
            <a:ext cx="4017436" cy="338554"/>
          </a:xfrm>
          <a:prstGeom prst="rect">
            <a:avLst/>
          </a:prstGeom>
          <a:noFill/>
        </p:spPr>
        <p:txBody>
          <a:bodyPr wrap="square" rtlCol="0">
            <a:spAutoFit/>
          </a:bodyPr>
          <a:lstStyle/>
          <a:p>
            <a:r>
              <a:rPr lang="en-US" sz="1600" b="1" dirty="0">
                <a:solidFill>
                  <a:schemeClr val="tx1">
                    <a:lumMod val="50000"/>
                    <a:lumOff val="50000"/>
                  </a:schemeClr>
                </a:solidFill>
                <a:latin typeface="Montserrat SemiBold" pitchFamily="2" charset="77"/>
              </a:rPr>
              <a:t>PREMIUM PARTNERSHIP FORMATS</a:t>
            </a:r>
            <a:endParaRPr lang="x-none" sz="1600" b="1" dirty="0">
              <a:solidFill>
                <a:schemeClr val="tx1">
                  <a:lumMod val="50000"/>
                  <a:lumOff val="50000"/>
                </a:schemeClr>
              </a:solidFill>
              <a:latin typeface="Montserrat SemiBold" pitchFamily="2" charset="77"/>
            </a:endParaRPr>
          </a:p>
        </p:txBody>
      </p:sp>
      <p:sp>
        <p:nvSpPr>
          <p:cNvPr id="9" name="TextBox 8">
            <a:extLst>
              <a:ext uri="{FF2B5EF4-FFF2-40B4-BE49-F238E27FC236}">
                <a16:creationId xmlns="" xmlns:a16="http://schemas.microsoft.com/office/drawing/2014/main" id="{410DEAA6-F94A-4F27-3685-1B43B7198E7D}"/>
              </a:ext>
            </a:extLst>
          </p:cNvPr>
          <p:cNvSpPr txBox="1"/>
          <p:nvPr/>
        </p:nvSpPr>
        <p:spPr>
          <a:xfrm>
            <a:off x="5548184" y="3621658"/>
            <a:ext cx="6065747" cy="523220"/>
          </a:xfrm>
          <a:prstGeom prst="rect">
            <a:avLst/>
          </a:prstGeom>
          <a:noFill/>
        </p:spPr>
        <p:txBody>
          <a:bodyPr wrap="square" rtlCol="0">
            <a:spAutoFit/>
          </a:bodyPr>
          <a:lstStyle/>
          <a:p>
            <a:r>
              <a:rPr lang="en-US" sz="1400" b="1" dirty="0">
                <a:solidFill>
                  <a:srgbClr val="7BC144"/>
                </a:solidFill>
                <a:latin typeface="Montserrat SemiBold" pitchFamily="2" charset="77"/>
              </a:rPr>
              <a:t>02. BÙNG NỔ TRUYỀN THÔNG VỚI MUSIC MARKETING TỪ NHÀ</a:t>
            </a:r>
          </a:p>
          <a:p>
            <a:r>
              <a:rPr lang="en-US" sz="1400" b="1" dirty="0">
                <a:solidFill>
                  <a:srgbClr val="7BC144"/>
                </a:solidFill>
                <a:latin typeface="Montserrat SemiBold" pitchFamily="2" charset="77"/>
              </a:rPr>
              <a:t>PHÁT HÀNH TOÀN CẦU UNIVERSAL MUSIC GROUP</a:t>
            </a:r>
            <a:endParaRPr lang="x-none" sz="1400" b="1" dirty="0">
              <a:solidFill>
                <a:srgbClr val="7BC144"/>
              </a:solidFill>
              <a:latin typeface="Montserrat SemiBold" pitchFamily="2" charset="77"/>
            </a:endParaRPr>
          </a:p>
        </p:txBody>
      </p:sp>
      <p:sp>
        <p:nvSpPr>
          <p:cNvPr id="10" name="TextBox 9">
            <a:extLst>
              <a:ext uri="{FF2B5EF4-FFF2-40B4-BE49-F238E27FC236}">
                <a16:creationId xmlns="" xmlns:a16="http://schemas.microsoft.com/office/drawing/2014/main" id="{1DD21857-819E-62E8-1972-34F54E97DE83}"/>
              </a:ext>
            </a:extLst>
          </p:cNvPr>
          <p:cNvSpPr txBox="1"/>
          <p:nvPr/>
        </p:nvSpPr>
        <p:spPr>
          <a:xfrm>
            <a:off x="5548183" y="4103868"/>
            <a:ext cx="6065747" cy="523220"/>
          </a:xfrm>
          <a:prstGeom prst="rect">
            <a:avLst/>
          </a:prstGeom>
          <a:noFill/>
        </p:spPr>
        <p:txBody>
          <a:bodyPr wrap="square" rtlCol="0">
            <a:spAutoFit/>
          </a:bodyPr>
          <a:lstStyle/>
          <a:p>
            <a:r>
              <a:rPr lang="en-US" sz="1400" dirty="0">
                <a:solidFill>
                  <a:schemeClr val="tx1">
                    <a:lumMod val="50000"/>
                    <a:lumOff val="50000"/>
                  </a:schemeClr>
                </a:solidFill>
                <a:latin typeface="Montserrat Medium" pitchFamily="2" charset="77"/>
              </a:rPr>
              <a:t>Explode media with Music Marketing from global publisher Universal Music Group</a:t>
            </a:r>
            <a:endParaRPr lang="x-none" sz="1400" dirty="0">
              <a:solidFill>
                <a:schemeClr val="tx1">
                  <a:lumMod val="50000"/>
                  <a:lumOff val="50000"/>
                </a:schemeClr>
              </a:solidFill>
              <a:latin typeface="Montserrat Medium" pitchFamily="2" charset="77"/>
            </a:endParaRPr>
          </a:p>
        </p:txBody>
      </p:sp>
      <p:sp>
        <p:nvSpPr>
          <p:cNvPr id="11" name="TextBox 10">
            <a:extLst>
              <a:ext uri="{FF2B5EF4-FFF2-40B4-BE49-F238E27FC236}">
                <a16:creationId xmlns="" xmlns:a16="http://schemas.microsoft.com/office/drawing/2014/main" id="{8294F2DE-9FB8-B88B-4965-28E1733A7137}"/>
              </a:ext>
            </a:extLst>
          </p:cNvPr>
          <p:cNvSpPr txBox="1"/>
          <p:nvPr/>
        </p:nvSpPr>
        <p:spPr>
          <a:xfrm>
            <a:off x="394598" y="5707319"/>
            <a:ext cx="4017436" cy="415498"/>
          </a:xfrm>
          <a:prstGeom prst="rect">
            <a:avLst/>
          </a:prstGeom>
          <a:noFill/>
        </p:spPr>
        <p:txBody>
          <a:bodyPr wrap="square" rtlCol="0">
            <a:spAutoFit/>
          </a:bodyPr>
          <a:lstStyle/>
          <a:p>
            <a:r>
              <a:rPr lang="vi-VN" sz="1050" dirty="0">
                <a:latin typeface="Montserrat Thin" pitchFamily="2" charset="77"/>
              </a:rPr>
              <a:t>• Đa định dạng: Bài viết, podcast, talkshow, livestream...</a:t>
            </a:r>
          </a:p>
          <a:p>
            <a:r>
              <a:rPr lang="vi-VN" sz="1050" dirty="0">
                <a:latin typeface="Montserrat Thin" pitchFamily="2" charset="77"/>
              </a:rPr>
              <a:t>• Đa dạng cách thức brand exposure</a:t>
            </a:r>
            <a:endParaRPr lang="x-none" sz="1050" i="1" dirty="0">
              <a:solidFill>
                <a:schemeClr val="tx1">
                  <a:lumMod val="50000"/>
                  <a:lumOff val="50000"/>
                </a:schemeClr>
              </a:solidFill>
              <a:latin typeface="Montserrat Thin" pitchFamily="2" charset="77"/>
            </a:endParaRPr>
          </a:p>
        </p:txBody>
      </p:sp>
      <p:sp>
        <p:nvSpPr>
          <p:cNvPr id="12" name="TextBox 11">
            <a:extLst>
              <a:ext uri="{FF2B5EF4-FFF2-40B4-BE49-F238E27FC236}">
                <a16:creationId xmlns="" xmlns:a16="http://schemas.microsoft.com/office/drawing/2014/main" id="{628294CD-8BA0-47A0-E34B-49C2AB44DFB6}"/>
              </a:ext>
            </a:extLst>
          </p:cNvPr>
          <p:cNvSpPr txBox="1"/>
          <p:nvPr/>
        </p:nvSpPr>
        <p:spPr>
          <a:xfrm>
            <a:off x="394598" y="6133804"/>
            <a:ext cx="4017436" cy="415498"/>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 Multi-format: Marketing post, podcasts, talks, livestream...</a:t>
            </a:r>
          </a:p>
          <a:p>
            <a:r>
              <a:rPr lang="vi-VN" sz="1050" i="1" dirty="0">
                <a:solidFill>
                  <a:schemeClr val="tx1">
                    <a:lumMod val="50000"/>
                    <a:lumOff val="50000"/>
                  </a:schemeClr>
                </a:solidFill>
                <a:latin typeface="Montserrat Thin" pitchFamily="2" charset="77"/>
              </a:rPr>
              <a:t>• Diverse brand exposure methods</a:t>
            </a:r>
            <a:endParaRPr lang="x-none" sz="1050" i="1" dirty="0">
              <a:solidFill>
                <a:schemeClr val="tx1">
                  <a:lumMod val="50000"/>
                  <a:lumOff val="50000"/>
                </a:schemeClr>
              </a:solidFill>
              <a:latin typeface="Montserrat Thin" pitchFamily="2" charset="77"/>
            </a:endParaRPr>
          </a:p>
        </p:txBody>
      </p:sp>
      <p:sp>
        <p:nvSpPr>
          <p:cNvPr id="13" name="TextBox 12">
            <a:extLst>
              <a:ext uri="{FF2B5EF4-FFF2-40B4-BE49-F238E27FC236}">
                <a16:creationId xmlns="" xmlns:a16="http://schemas.microsoft.com/office/drawing/2014/main" id="{18AAB066-E3BB-B38E-FFB8-263D09AA1ECA}"/>
              </a:ext>
            </a:extLst>
          </p:cNvPr>
          <p:cNvSpPr txBox="1"/>
          <p:nvPr/>
        </p:nvSpPr>
        <p:spPr>
          <a:xfrm>
            <a:off x="5548182" y="4748809"/>
            <a:ext cx="6065747" cy="1061829"/>
          </a:xfrm>
          <a:prstGeom prst="rect">
            <a:avLst/>
          </a:prstGeom>
          <a:noFill/>
        </p:spPr>
        <p:txBody>
          <a:bodyPr wrap="square" rtlCol="0">
            <a:spAutoFit/>
          </a:bodyPr>
          <a:lstStyle/>
          <a:p>
            <a:r>
              <a:rPr lang="vi-VN" sz="1050" dirty="0">
                <a:latin typeface="Montserrat Thin" pitchFamily="2" charset="77"/>
              </a:rPr>
              <a:t>• Lợi ích nhãn hàng với Premium Partnership cùng UMG và Blueseed Hà Nội</a:t>
            </a:r>
          </a:p>
          <a:p>
            <a:r>
              <a:rPr lang="vi-VN" sz="1050" dirty="0">
                <a:latin typeface="Montserrat Thin" pitchFamily="2" charset="77"/>
              </a:rPr>
              <a:t>• Kết hợp cùng các nghệ sĩ thế hệ mới GenZ có sức ảnh hưởng nhất</a:t>
            </a:r>
          </a:p>
          <a:p>
            <a:r>
              <a:rPr lang="vi-VN" sz="1050" dirty="0">
                <a:latin typeface="Montserrat Thin" pitchFamily="2" charset="77"/>
              </a:rPr>
              <a:t>• Các format linh hoạt: Music Showcase, Mini reality music show, Concert...</a:t>
            </a:r>
          </a:p>
          <a:p>
            <a:r>
              <a:rPr lang="vi-VN" sz="1050" dirty="0">
                <a:latin typeface="Montserrat Thin" pitchFamily="2" charset="77"/>
              </a:rPr>
              <a:t>• Hiệu quả truyền thông vượt trội với công thức 3M (Owned, Earned, Paid)</a:t>
            </a:r>
          </a:p>
          <a:p>
            <a:r>
              <a:rPr lang="vi-VN" sz="1050" dirty="0">
                <a:latin typeface="Montserrat Thin" pitchFamily="2" charset="77"/>
              </a:rPr>
              <a:t>• Các gói đồng hành được thiết kế phù hợp với mọi nhu cầu và ngân sách của</a:t>
            </a:r>
          </a:p>
          <a:p>
            <a:r>
              <a:rPr lang="vi-VN" sz="1050" dirty="0">
                <a:latin typeface="Montserrat Thin" pitchFamily="2" charset="77"/>
              </a:rPr>
              <a:t>nhãn hàng</a:t>
            </a:r>
            <a:endParaRPr lang="x-none" sz="1050" i="1" dirty="0">
              <a:solidFill>
                <a:schemeClr val="tx1">
                  <a:lumMod val="50000"/>
                  <a:lumOff val="50000"/>
                </a:schemeClr>
              </a:solidFill>
              <a:latin typeface="Montserrat Thin" pitchFamily="2" charset="77"/>
            </a:endParaRPr>
          </a:p>
        </p:txBody>
      </p:sp>
      <p:sp>
        <p:nvSpPr>
          <p:cNvPr id="14" name="TextBox 13">
            <a:extLst>
              <a:ext uri="{FF2B5EF4-FFF2-40B4-BE49-F238E27FC236}">
                <a16:creationId xmlns="" xmlns:a16="http://schemas.microsoft.com/office/drawing/2014/main" id="{A9475B70-7538-D681-F09B-8DB84E45B36D}"/>
              </a:ext>
            </a:extLst>
          </p:cNvPr>
          <p:cNvSpPr txBox="1"/>
          <p:nvPr/>
        </p:nvSpPr>
        <p:spPr>
          <a:xfrm>
            <a:off x="5548182" y="5810638"/>
            <a:ext cx="6065748" cy="738664"/>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 Brand benefits with Premium Partnership with UMG and Blueseed Hanoi</a:t>
            </a:r>
          </a:p>
          <a:p>
            <a:r>
              <a:rPr lang="vi-VN" sz="1050" i="1" dirty="0">
                <a:solidFill>
                  <a:schemeClr val="tx1">
                    <a:lumMod val="50000"/>
                    <a:lumOff val="50000"/>
                  </a:schemeClr>
                </a:solidFill>
                <a:latin typeface="Montserrat Thin" pitchFamily="2" charset="77"/>
              </a:rPr>
              <a:t>• Collaborate with the most influential new generation GenZ artists</a:t>
            </a:r>
          </a:p>
          <a:p>
            <a:r>
              <a:rPr lang="vi-VN" sz="1050" i="1" dirty="0">
                <a:solidFill>
                  <a:schemeClr val="tx1">
                    <a:lumMod val="50000"/>
                    <a:lumOff val="50000"/>
                  </a:schemeClr>
                </a:solidFill>
                <a:latin typeface="Montserrat Thin" pitchFamily="2" charset="77"/>
              </a:rPr>
              <a:t>• Flexible formats: Music Showcase, Mini reality music show, Concert...</a:t>
            </a:r>
          </a:p>
          <a:p>
            <a:r>
              <a:rPr lang="vi-VN" sz="1050" i="1" dirty="0">
                <a:solidFill>
                  <a:schemeClr val="tx1">
                    <a:lumMod val="50000"/>
                    <a:lumOff val="50000"/>
                  </a:schemeClr>
                </a:solidFill>
                <a:latin typeface="Montserrat Thin" pitchFamily="2" charset="77"/>
              </a:rPr>
              <a:t>• Outstanding communication efficiency with 3M formula (Owned, Earned, Paid)</a:t>
            </a:r>
            <a:endParaRPr lang="x-none" sz="1050" i="1" dirty="0">
              <a:solidFill>
                <a:schemeClr val="tx1">
                  <a:lumMod val="50000"/>
                  <a:lumOff val="50000"/>
                </a:schemeClr>
              </a:solidFill>
              <a:latin typeface="Montserrat Thin" pitchFamily="2" charset="77"/>
            </a:endParaRPr>
          </a:p>
        </p:txBody>
      </p:sp>
    </p:spTree>
    <p:extLst>
      <p:ext uri="{BB962C8B-B14F-4D97-AF65-F5344CB8AC3E}">
        <p14:creationId xmlns:p14="http://schemas.microsoft.com/office/powerpoint/2010/main" val="275981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6" y="910548"/>
            <a:ext cx="1348376" cy="1200329"/>
          </a:xfrm>
          <a:prstGeom prst="rect">
            <a:avLst/>
          </a:prstGeom>
          <a:noFill/>
        </p:spPr>
        <p:txBody>
          <a:bodyPr wrap="square" rtlCol="0">
            <a:spAutoFit/>
          </a:bodyPr>
          <a:lstStyle/>
          <a:p>
            <a:r>
              <a:rPr lang="x-none" sz="7200" b="1" dirty="0">
                <a:solidFill>
                  <a:srgbClr val="27509D"/>
                </a:solidFill>
                <a:latin typeface="Montserrat SemiBold" pitchFamily="2" charset="77"/>
              </a:rPr>
              <a:t>02</a:t>
            </a:r>
            <a:endParaRPr lang="x-none" sz="7200" b="1" dirty="0">
              <a:solidFill>
                <a:srgbClr val="7BC144"/>
              </a:solidFill>
              <a:latin typeface="Montserrat SemiBold" pitchFamily="2" charset="77"/>
            </a:endParaRPr>
          </a:p>
        </p:txBody>
      </p:sp>
      <p:sp>
        <p:nvSpPr>
          <p:cNvPr id="3" name="TextBox 2">
            <a:extLst>
              <a:ext uri="{FF2B5EF4-FFF2-40B4-BE49-F238E27FC236}">
                <a16:creationId xmlns="" xmlns:a16="http://schemas.microsoft.com/office/drawing/2014/main" id="{3C6A74B3-8AAD-2A68-A896-249FD8B245A3}"/>
              </a:ext>
            </a:extLst>
          </p:cNvPr>
          <p:cNvSpPr txBox="1"/>
          <p:nvPr/>
        </p:nvSpPr>
        <p:spPr>
          <a:xfrm>
            <a:off x="3402830" y="1267443"/>
            <a:ext cx="8008669" cy="830997"/>
          </a:xfrm>
          <a:prstGeom prst="rect">
            <a:avLst/>
          </a:prstGeom>
          <a:noFill/>
        </p:spPr>
        <p:txBody>
          <a:bodyPr wrap="square" rtlCol="0">
            <a:spAutoFit/>
          </a:bodyPr>
          <a:lstStyle/>
          <a:p>
            <a:r>
              <a:rPr lang="vi-VN" sz="2400" b="1" dirty="0">
                <a:solidFill>
                  <a:srgbClr val="27509D"/>
                </a:solidFill>
                <a:latin typeface="Montserrat SemiBold" pitchFamily="2" charset="77"/>
              </a:rPr>
              <a:t>CHÚNG TÔI SÁNG TẠO VÀ</a:t>
            </a:r>
          </a:p>
          <a:p>
            <a:r>
              <a:rPr lang="vi-VN" sz="2400" b="1" dirty="0">
                <a:solidFill>
                  <a:srgbClr val="27509D"/>
                </a:solidFill>
                <a:latin typeface="Montserrat SemiBold" pitchFamily="2" charset="77"/>
              </a:rPr>
              <a:t>KỂ CÂU CHUYỆN THƯƠNG HIỆU THÔNG QUA</a:t>
            </a:r>
            <a:endParaRPr lang="x-none" sz="2400" b="1" dirty="0">
              <a:solidFill>
                <a:srgbClr val="7BC144"/>
              </a:solidFill>
              <a:latin typeface="Montserrat SemiBold" pitchFamily="2" charset="77"/>
            </a:endParaRPr>
          </a:p>
        </p:txBody>
      </p:sp>
      <p:sp>
        <p:nvSpPr>
          <p:cNvPr id="6" name="TextBox 5">
            <a:extLst>
              <a:ext uri="{FF2B5EF4-FFF2-40B4-BE49-F238E27FC236}">
                <a16:creationId xmlns="" xmlns:a16="http://schemas.microsoft.com/office/drawing/2014/main" id="{E3E748A3-34EA-B55F-947E-0D95373EA6FF}"/>
              </a:ext>
            </a:extLst>
          </p:cNvPr>
          <p:cNvSpPr txBox="1"/>
          <p:nvPr/>
        </p:nvSpPr>
        <p:spPr>
          <a:xfrm>
            <a:off x="3402830" y="2125732"/>
            <a:ext cx="8008669" cy="338554"/>
          </a:xfrm>
          <a:prstGeom prst="rect">
            <a:avLst/>
          </a:prstGeom>
          <a:noFill/>
        </p:spPr>
        <p:txBody>
          <a:bodyPr wrap="square" rtlCol="0">
            <a:spAutoFit/>
          </a:bodyPr>
          <a:lstStyle/>
          <a:p>
            <a:r>
              <a:rPr lang="en-US" sz="1600" b="1" dirty="0">
                <a:solidFill>
                  <a:schemeClr val="tx1">
                    <a:lumMod val="50000"/>
                    <a:lumOff val="50000"/>
                  </a:schemeClr>
                </a:solidFill>
                <a:latin typeface="Montserrat SemiBold" pitchFamily="2" charset="77"/>
              </a:rPr>
              <a:t>WE CREATE AND PRODUCE CONTENT THAT TELL BRAND STORIES</a:t>
            </a:r>
            <a:endParaRPr lang="x-none" sz="1600" b="1" dirty="0">
              <a:solidFill>
                <a:schemeClr val="tx1">
                  <a:lumMod val="50000"/>
                  <a:lumOff val="50000"/>
                </a:schemeClr>
              </a:solidFill>
              <a:latin typeface="Montserrat SemiBold" pitchFamily="2" charset="77"/>
            </a:endParaRPr>
          </a:p>
        </p:txBody>
      </p:sp>
      <p:sp>
        <p:nvSpPr>
          <p:cNvPr id="7" name="TextBox 6">
            <a:extLst>
              <a:ext uri="{FF2B5EF4-FFF2-40B4-BE49-F238E27FC236}">
                <a16:creationId xmlns="" xmlns:a16="http://schemas.microsoft.com/office/drawing/2014/main" id="{A856A86D-CF4E-9BE3-C265-9A2F7AA4BE8E}"/>
              </a:ext>
            </a:extLst>
          </p:cNvPr>
          <p:cNvSpPr txBox="1"/>
          <p:nvPr/>
        </p:nvSpPr>
        <p:spPr>
          <a:xfrm>
            <a:off x="282716" y="1989631"/>
            <a:ext cx="2472842" cy="523220"/>
          </a:xfrm>
          <a:prstGeom prst="rect">
            <a:avLst/>
          </a:prstGeom>
          <a:noFill/>
        </p:spPr>
        <p:txBody>
          <a:bodyPr wrap="square" rtlCol="0">
            <a:spAutoFit/>
          </a:bodyPr>
          <a:lstStyle/>
          <a:p>
            <a:r>
              <a:rPr lang="x-none" sz="2800" b="1" dirty="0">
                <a:solidFill>
                  <a:srgbClr val="27509D"/>
                </a:solidFill>
                <a:latin typeface="Montserrat SemiBold" pitchFamily="2" charset="77"/>
              </a:rPr>
              <a:t>Production</a:t>
            </a:r>
            <a:endParaRPr lang="x-none" sz="2800" b="1" dirty="0">
              <a:solidFill>
                <a:srgbClr val="7BC144"/>
              </a:solidFill>
              <a:latin typeface="Montserrat SemiBold" pitchFamily="2" charset="77"/>
            </a:endParaRPr>
          </a:p>
        </p:txBody>
      </p:sp>
      <p:cxnSp>
        <p:nvCxnSpPr>
          <p:cNvPr id="8" name="Straight Connector 7">
            <a:extLst>
              <a:ext uri="{FF2B5EF4-FFF2-40B4-BE49-F238E27FC236}">
                <a16:creationId xmlns="" xmlns:a16="http://schemas.microsoft.com/office/drawing/2014/main" id="{F9DD79B2-1D10-B395-69E5-F001BEAF562F}"/>
              </a:ext>
            </a:extLst>
          </p:cNvPr>
          <p:cNvCxnSpPr>
            <a:cxnSpLocks/>
          </p:cNvCxnSpPr>
          <p:nvPr/>
        </p:nvCxnSpPr>
        <p:spPr>
          <a:xfrm>
            <a:off x="394598" y="1989631"/>
            <a:ext cx="86579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 xmlns:a16="http://schemas.microsoft.com/office/drawing/2014/main" id="{981FEBD6-1AA3-F3CD-41A2-DF62DA9C75C7}"/>
              </a:ext>
            </a:extLst>
          </p:cNvPr>
          <p:cNvSpPr txBox="1"/>
          <p:nvPr/>
        </p:nvSpPr>
        <p:spPr>
          <a:xfrm>
            <a:off x="253168" y="4600496"/>
            <a:ext cx="3593188" cy="1323439"/>
          </a:xfrm>
          <a:prstGeom prst="rect">
            <a:avLst/>
          </a:prstGeom>
          <a:noFill/>
        </p:spPr>
        <p:txBody>
          <a:bodyPr wrap="square" rtlCol="0">
            <a:spAutoFit/>
          </a:bodyPr>
          <a:lstStyle/>
          <a:p>
            <a:r>
              <a:rPr lang="en-US" sz="4000" b="1" dirty="0">
                <a:solidFill>
                  <a:srgbClr val="7BC144"/>
                </a:solidFill>
                <a:latin typeface="Montserrat SemiBold" pitchFamily="2" charset="77"/>
              </a:rPr>
              <a:t>KEY </a:t>
            </a:r>
          </a:p>
          <a:p>
            <a:r>
              <a:rPr lang="en-US" sz="4000" b="1" dirty="0">
                <a:solidFill>
                  <a:srgbClr val="7BC144"/>
                </a:solidFill>
                <a:latin typeface="Montserrat SemiBold" pitchFamily="2" charset="77"/>
              </a:rPr>
              <a:t>ASSETS</a:t>
            </a:r>
            <a:endParaRPr lang="x-none" sz="4000" b="1" dirty="0">
              <a:solidFill>
                <a:srgbClr val="7BC144"/>
              </a:solidFill>
              <a:latin typeface="Montserrat SemiBold" pitchFamily="2" charset="77"/>
            </a:endParaRPr>
          </a:p>
        </p:txBody>
      </p:sp>
      <p:grpSp>
        <p:nvGrpSpPr>
          <p:cNvPr id="21" name="Group 20">
            <a:extLst>
              <a:ext uri="{FF2B5EF4-FFF2-40B4-BE49-F238E27FC236}">
                <a16:creationId xmlns="" xmlns:a16="http://schemas.microsoft.com/office/drawing/2014/main" id="{3AEDF46F-F379-0073-BDDD-FE0D804157CA}"/>
              </a:ext>
            </a:extLst>
          </p:cNvPr>
          <p:cNvGrpSpPr/>
          <p:nvPr/>
        </p:nvGrpSpPr>
        <p:grpSpPr>
          <a:xfrm>
            <a:off x="3402830" y="2727059"/>
            <a:ext cx="6796216" cy="3076265"/>
            <a:chOff x="4374292" y="2753884"/>
            <a:chExt cx="6796216" cy="3076265"/>
          </a:xfrm>
        </p:grpSpPr>
        <p:sp>
          <p:nvSpPr>
            <p:cNvPr id="9" name="Rectangle 8">
              <a:extLst>
                <a:ext uri="{FF2B5EF4-FFF2-40B4-BE49-F238E27FC236}">
                  <a16:creationId xmlns="" xmlns:a16="http://schemas.microsoft.com/office/drawing/2014/main" id="{A133CEFF-9433-7640-CD8A-2E5988F81117}"/>
                </a:ext>
              </a:extLst>
            </p:cNvPr>
            <p:cNvSpPr/>
            <p:nvPr/>
          </p:nvSpPr>
          <p:spPr>
            <a:xfrm>
              <a:off x="4374292" y="2753884"/>
              <a:ext cx="6796216" cy="3076265"/>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1" name="TextBox 10">
              <a:extLst>
                <a:ext uri="{FF2B5EF4-FFF2-40B4-BE49-F238E27FC236}">
                  <a16:creationId xmlns="" xmlns:a16="http://schemas.microsoft.com/office/drawing/2014/main" id="{802FA0E6-735B-EBB3-5471-0CDA63FC0927}"/>
                </a:ext>
              </a:extLst>
            </p:cNvPr>
            <p:cNvSpPr txBox="1"/>
            <p:nvPr/>
          </p:nvSpPr>
          <p:spPr>
            <a:xfrm>
              <a:off x="4646140" y="4599865"/>
              <a:ext cx="2557849" cy="523220"/>
            </a:xfrm>
            <a:prstGeom prst="rect">
              <a:avLst/>
            </a:prstGeom>
            <a:noFill/>
          </p:spPr>
          <p:txBody>
            <a:bodyPr wrap="square" rtlCol="0">
              <a:spAutoFit/>
            </a:bodyPr>
            <a:lstStyle/>
            <a:p>
              <a:r>
                <a:rPr lang="en-US" sz="1400" b="1" dirty="0">
                  <a:solidFill>
                    <a:schemeClr val="bg1"/>
                  </a:solidFill>
                  <a:latin typeface="Montserrat SemiBold" pitchFamily="2" charset="77"/>
                </a:rPr>
                <a:t>CÁC DỊCH VỤ CHÍNH</a:t>
              </a:r>
            </a:p>
            <a:p>
              <a:r>
                <a:rPr lang="en-US" sz="1400" i="1" dirty="0">
                  <a:solidFill>
                    <a:schemeClr val="bg1"/>
                  </a:solidFill>
                  <a:latin typeface="Montserrat" pitchFamily="2" charset="77"/>
                </a:rPr>
                <a:t>CORE SERVICES</a:t>
              </a:r>
              <a:endParaRPr lang="x-none" sz="1400" i="1" dirty="0">
                <a:solidFill>
                  <a:schemeClr val="bg1"/>
                </a:solidFill>
                <a:latin typeface="Montserrat" pitchFamily="2" charset="77"/>
              </a:endParaRPr>
            </a:p>
          </p:txBody>
        </p:sp>
        <p:sp>
          <p:nvSpPr>
            <p:cNvPr id="12" name="TextBox 11">
              <a:extLst>
                <a:ext uri="{FF2B5EF4-FFF2-40B4-BE49-F238E27FC236}">
                  <a16:creationId xmlns="" xmlns:a16="http://schemas.microsoft.com/office/drawing/2014/main" id="{008D6378-ECC8-CD29-F0E5-6650994CE130}"/>
                </a:ext>
              </a:extLst>
            </p:cNvPr>
            <p:cNvSpPr txBox="1"/>
            <p:nvPr/>
          </p:nvSpPr>
          <p:spPr>
            <a:xfrm>
              <a:off x="6850308" y="4572409"/>
              <a:ext cx="2041745" cy="830997"/>
            </a:xfrm>
            <a:prstGeom prst="rect">
              <a:avLst/>
            </a:prstGeom>
            <a:noFill/>
          </p:spPr>
          <p:txBody>
            <a:bodyPr wrap="square" rtlCol="0">
              <a:spAutoFit/>
            </a:bodyPr>
            <a:lstStyle/>
            <a:p>
              <a:r>
                <a:rPr lang="vi-VN" sz="1200" dirty="0">
                  <a:solidFill>
                    <a:schemeClr val="bg1"/>
                  </a:solidFill>
                  <a:latin typeface="Montserrat" pitchFamily="2" charset="77"/>
                </a:rPr>
                <a:t>• Sáng tạo ý tưởng</a:t>
              </a:r>
            </a:p>
            <a:p>
              <a:r>
                <a:rPr lang="vi-VN" sz="1200" dirty="0">
                  <a:solidFill>
                    <a:schemeClr val="bg1"/>
                  </a:solidFill>
                  <a:latin typeface="Montserrat" pitchFamily="2" charset="77"/>
                </a:rPr>
                <a:t>• Lên kịch bản triển khai</a:t>
              </a:r>
            </a:p>
            <a:p>
              <a:r>
                <a:rPr lang="vi-VN" sz="1200" dirty="0">
                  <a:solidFill>
                    <a:schemeClr val="bg1"/>
                  </a:solidFill>
                  <a:latin typeface="Montserrat" pitchFamily="2" charset="77"/>
                </a:rPr>
                <a:t>• Sản xuất từ A – Z</a:t>
              </a:r>
            </a:p>
            <a:p>
              <a:r>
                <a:rPr lang="vi-VN" sz="1200" dirty="0">
                  <a:solidFill>
                    <a:schemeClr val="bg1"/>
                  </a:solidFill>
                  <a:latin typeface="Montserrat" pitchFamily="2" charset="77"/>
                </a:rPr>
                <a:t>• Hậu kì và VFX</a:t>
              </a:r>
              <a:endParaRPr lang="x-none" sz="1200" dirty="0">
                <a:solidFill>
                  <a:schemeClr val="bg1"/>
                </a:solidFill>
                <a:latin typeface="Montserrat" pitchFamily="2" charset="77"/>
              </a:endParaRPr>
            </a:p>
          </p:txBody>
        </p:sp>
        <p:sp>
          <p:nvSpPr>
            <p:cNvPr id="16" name="Rectangle 15">
              <a:extLst>
                <a:ext uri="{FF2B5EF4-FFF2-40B4-BE49-F238E27FC236}">
                  <a16:creationId xmlns="" xmlns:a16="http://schemas.microsoft.com/office/drawing/2014/main" id="{E17D2887-3DD5-7FE1-659F-00F3A656DB88}"/>
                </a:ext>
              </a:extLst>
            </p:cNvPr>
            <p:cNvSpPr/>
            <p:nvPr/>
          </p:nvSpPr>
          <p:spPr>
            <a:xfrm>
              <a:off x="4646140" y="3089189"/>
              <a:ext cx="1449859" cy="12028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27509D"/>
                  </a:solidFill>
                  <a:latin typeface="Montserrat" pitchFamily="2" charset="77"/>
                </a:rPr>
                <a:t>BRANDED</a:t>
              </a:r>
            </a:p>
            <a:p>
              <a:pPr algn="ctr"/>
              <a:r>
                <a:rPr lang="en-US" b="1" dirty="0">
                  <a:solidFill>
                    <a:srgbClr val="27509D"/>
                  </a:solidFill>
                  <a:latin typeface="Montserrat" pitchFamily="2" charset="77"/>
                </a:rPr>
                <a:t>VIDEO</a:t>
              </a:r>
              <a:endParaRPr lang="x-none" b="1" dirty="0">
                <a:solidFill>
                  <a:srgbClr val="27509D"/>
                </a:solidFill>
                <a:latin typeface="Montserrat" pitchFamily="2" charset="77"/>
              </a:endParaRPr>
            </a:p>
          </p:txBody>
        </p:sp>
        <p:sp>
          <p:nvSpPr>
            <p:cNvPr id="17" name="Rectangle 16">
              <a:extLst>
                <a:ext uri="{FF2B5EF4-FFF2-40B4-BE49-F238E27FC236}">
                  <a16:creationId xmlns="" xmlns:a16="http://schemas.microsoft.com/office/drawing/2014/main" id="{27D5CA77-6254-1A7A-35BA-E222122A0817}"/>
                </a:ext>
              </a:extLst>
            </p:cNvPr>
            <p:cNvSpPr/>
            <p:nvPr/>
          </p:nvSpPr>
          <p:spPr>
            <a:xfrm>
              <a:off x="6254578" y="3089189"/>
              <a:ext cx="1449859" cy="12028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x-none" b="1" dirty="0">
                  <a:solidFill>
                    <a:srgbClr val="27509D"/>
                  </a:solidFill>
                  <a:latin typeface="Montserrat" pitchFamily="2" charset="77"/>
                </a:rPr>
                <a:t>TVC</a:t>
              </a:r>
            </a:p>
          </p:txBody>
        </p:sp>
        <p:sp>
          <p:nvSpPr>
            <p:cNvPr id="18" name="Rectangle 17">
              <a:extLst>
                <a:ext uri="{FF2B5EF4-FFF2-40B4-BE49-F238E27FC236}">
                  <a16:creationId xmlns="" xmlns:a16="http://schemas.microsoft.com/office/drawing/2014/main" id="{32C8E74A-66CE-7CAE-2CD7-58DBF4315155}"/>
                </a:ext>
              </a:extLst>
            </p:cNvPr>
            <p:cNvSpPr/>
            <p:nvPr/>
          </p:nvSpPr>
          <p:spPr>
            <a:xfrm>
              <a:off x="7856764" y="3089189"/>
              <a:ext cx="1449859" cy="12028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x-none" b="1" dirty="0">
                  <a:solidFill>
                    <a:srgbClr val="27509D"/>
                  </a:solidFill>
                  <a:latin typeface="Montserrat" pitchFamily="2" charset="77"/>
                </a:rPr>
                <a:t>MINI REALITY SERIES</a:t>
              </a:r>
            </a:p>
          </p:txBody>
        </p:sp>
        <p:sp>
          <p:nvSpPr>
            <p:cNvPr id="19" name="Rectangle 18">
              <a:extLst>
                <a:ext uri="{FF2B5EF4-FFF2-40B4-BE49-F238E27FC236}">
                  <a16:creationId xmlns="" xmlns:a16="http://schemas.microsoft.com/office/drawing/2014/main" id="{ECEC9D19-77ED-91E6-5759-D175C00EEBA4}"/>
                </a:ext>
              </a:extLst>
            </p:cNvPr>
            <p:cNvSpPr/>
            <p:nvPr/>
          </p:nvSpPr>
          <p:spPr>
            <a:xfrm>
              <a:off x="9465202" y="3089189"/>
              <a:ext cx="1449859" cy="12028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x-none" b="1" dirty="0">
                  <a:solidFill>
                    <a:srgbClr val="27509D"/>
                  </a:solidFill>
                  <a:latin typeface="Montserrat" pitchFamily="2" charset="77"/>
                </a:rPr>
                <a:t>PHOTO</a:t>
              </a:r>
            </a:p>
            <a:p>
              <a:pPr algn="ctr"/>
              <a:r>
                <a:rPr lang="x-none" b="1" dirty="0">
                  <a:solidFill>
                    <a:srgbClr val="27509D"/>
                  </a:solidFill>
                  <a:latin typeface="Montserrat" pitchFamily="2" charset="77"/>
                </a:rPr>
                <a:t>SHOOT</a:t>
              </a:r>
            </a:p>
          </p:txBody>
        </p:sp>
        <p:sp>
          <p:nvSpPr>
            <p:cNvPr id="20" name="TextBox 19">
              <a:extLst>
                <a:ext uri="{FF2B5EF4-FFF2-40B4-BE49-F238E27FC236}">
                  <a16:creationId xmlns="" xmlns:a16="http://schemas.microsoft.com/office/drawing/2014/main" id="{6EEC7BEF-A0A2-B885-9FC4-E12660044E07}"/>
                </a:ext>
              </a:extLst>
            </p:cNvPr>
            <p:cNvSpPr txBox="1"/>
            <p:nvPr/>
          </p:nvSpPr>
          <p:spPr>
            <a:xfrm>
              <a:off x="8854531" y="4572408"/>
              <a:ext cx="2041745" cy="830997"/>
            </a:xfrm>
            <a:prstGeom prst="rect">
              <a:avLst/>
            </a:prstGeom>
            <a:noFill/>
          </p:spPr>
          <p:txBody>
            <a:bodyPr wrap="square" rtlCol="0">
              <a:spAutoFit/>
            </a:bodyPr>
            <a:lstStyle/>
            <a:p>
              <a:r>
                <a:rPr lang="vi-VN" sz="1200" dirty="0">
                  <a:solidFill>
                    <a:schemeClr val="bg1"/>
                  </a:solidFill>
                  <a:latin typeface="Montserrat" pitchFamily="2" charset="77"/>
                </a:rPr>
                <a:t>• Concept ideation</a:t>
              </a:r>
            </a:p>
            <a:p>
              <a:r>
                <a:rPr lang="vi-VN" sz="1200" dirty="0">
                  <a:solidFill>
                    <a:schemeClr val="bg1"/>
                  </a:solidFill>
                  <a:latin typeface="Montserrat" pitchFamily="2" charset="77"/>
                </a:rPr>
                <a:t>• Scripting.</a:t>
              </a:r>
            </a:p>
            <a:p>
              <a:r>
                <a:rPr lang="vi-VN" sz="1200" dirty="0">
                  <a:solidFill>
                    <a:schemeClr val="bg1"/>
                  </a:solidFill>
                  <a:latin typeface="Montserrat" pitchFamily="2" charset="77"/>
                </a:rPr>
                <a:t>• Full service production</a:t>
              </a:r>
            </a:p>
            <a:p>
              <a:r>
                <a:rPr lang="vi-VN" sz="1200" dirty="0">
                  <a:solidFill>
                    <a:schemeClr val="bg1"/>
                  </a:solidFill>
                  <a:latin typeface="Montserrat" pitchFamily="2" charset="77"/>
                </a:rPr>
                <a:t>• Post production &amp; VFX</a:t>
              </a:r>
              <a:endParaRPr lang="x-none" sz="1200" dirty="0">
                <a:solidFill>
                  <a:schemeClr val="bg1"/>
                </a:solidFill>
                <a:latin typeface="Montserrat" pitchFamily="2" charset="77"/>
              </a:endParaRPr>
            </a:p>
          </p:txBody>
        </p:sp>
      </p:grpSp>
    </p:spTree>
    <p:extLst>
      <p:ext uri="{BB962C8B-B14F-4D97-AF65-F5344CB8AC3E}">
        <p14:creationId xmlns:p14="http://schemas.microsoft.com/office/powerpoint/2010/main" val="2372265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 xmlns:a16="http://schemas.microsoft.com/office/drawing/2014/main" id="{A6D0FE4B-9646-8C0E-2AF8-BE2130B38AD2}"/>
              </a:ext>
            </a:extLst>
          </p:cNvPr>
          <p:cNvPicPr>
            <a:picLocks noChangeAspect="1"/>
          </p:cNvPicPr>
          <p:nvPr/>
        </p:nvPicPr>
        <p:blipFill>
          <a:blip r:embed="rId2"/>
          <a:stretch>
            <a:fillRect/>
          </a:stretch>
        </p:blipFill>
        <p:spPr>
          <a:xfrm>
            <a:off x="858692" y="1599727"/>
            <a:ext cx="3149600" cy="2451100"/>
          </a:xfrm>
          <a:prstGeom prst="rect">
            <a:avLst/>
          </a:prstGeom>
        </p:spPr>
      </p:pic>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a:latin typeface="Montserrat Thin" pitchFamily="2" charset="77"/>
              </a:rPr>
              <a:t>NEXUS</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859255"/>
            <a:ext cx="7205480" cy="523220"/>
          </a:xfrm>
          <a:prstGeom prst="rect">
            <a:avLst/>
          </a:prstGeom>
          <a:noFill/>
        </p:spPr>
        <p:txBody>
          <a:bodyPr wrap="square" rtlCol="0">
            <a:spAutoFit/>
          </a:bodyPr>
          <a:lstStyle/>
          <a:p>
            <a:r>
              <a:rPr lang="en-US" sz="2800" b="1" dirty="0">
                <a:solidFill>
                  <a:srgbClr val="7BC144"/>
                </a:solidFill>
                <a:latin typeface="Montserrat SemiBold" pitchFamily="2" charset="77"/>
              </a:rPr>
              <a:t>CASESTUDY | </a:t>
            </a:r>
            <a:r>
              <a:rPr lang="en-US" sz="2800" b="1" dirty="0">
                <a:solidFill>
                  <a:srgbClr val="27509D"/>
                </a:solidFill>
                <a:latin typeface="Montserrat SemiBold" pitchFamily="2" charset="77"/>
              </a:rPr>
              <a:t>PRODUCTION</a:t>
            </a:r>
            <a:endParaRPr lang="x-none" sz="2800" b="1" dirty="0">
              <a:solidFill>
                <a:srgbClr val="27509D"/>
              </a:solidFill>
              <a:latin typeface="Montserrat SemiBold" pitchFamily="2" charset="77"/>
            </a:endParaRPr>
          </a:p>
        </p:txBody>
      </p:sp>
      <p:grpSp>
        <p:nvGrpSpPr>
          <p:cNvPr id="21" name="Group 20">
            <a:extLst>
              <a:ext uri="{FF2B5EF4-FFF2-40B4-BE49-F238E27FC236}">
                <a16:creationId xmlns="" xmlns:a16="http://schemas.microsoft.com/office/drawing/2014/main" id="{F415CDEB-2A4D-0B1B-F371-0D7F8727761D}"/>
              </a:ext>
            </a:extLst>
          </p:cNvPr>
          <p:cNvGrpSpPr/>
          <p:nvPr/>
        </p:nvGrpSpPr>
        <p:grpSpPr>
          <a:xfrm>
            <a:off x="3979657" y="1615010"/>
            <a:ext cx="4953604" cy="680662"/>
            <a:chOff x="5780797" y="1510143"/>
            <a:chExt cx="4623591" cy="631788"/>
          </a:xfrm>
        </p:grpSpPr>
        <p:sp>
          <p:nvSpPr>
            <p:cNvPr id="3" name="Rectangle 2">
              <a:extLst>
                <a:ext uri="{FF2B5EF4-FFF2-40B4-BE49-F238E27FC236}">
                  <a16:creationId xmlns="" xmlns:a16="http://schemas.microsoft.com/office/drawing/2014/main" id="{1D3488EE-BD1D-C364-12D6-8FEB3CFA9BEA}"/>
                </a:ext>
              </a:extLst>
            </p:cNvPr>
            <p:cNvSpPr/>
            <p:nvPr/>
          </p:nvSpPr>
          <p:spPr>
            <a:xfrm>
              <a:off x="5780797" y="1510143"/>
              <a:ext cx="2649345" cy="631788"/>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12" name="TextBox 11">
              <a:extLst>
                <a:ext uri="{FF2B5EF4-FFF2-40B4-BE49-F238E27FC236}">
                  <a16:creationId xmlns="" xmlns:a16="http://schemas.microsoft.com/office/drawing/2014/main" id="{B69672E5-CD19-9082-916D-429929224CF7}"/>
                </a:ext>
              </a:extLst>
            </p:cNvPr>
            <p:cNvSpPr txBox="1"/>
            <p:nvPr/>
          </p:nvSpPr>
          <p:spPr>
            <a:xfrm>
              <a:off x="5890125" y="1568687"/>
              <a:ext cx="4514263" cy="523220"/>
            </a:xfrm>
            <a:prstGeom prst="rect">
              <a:avLst/>
            </a:prstGeom>
            <a:noFill/>
          </p:spPr>
          <p:txBody>
            <a:bodyPr wrap="square" rtlCol="0">
              <a:spAutoFit/>
            </a:bodyPr>
            <a:lstStyle/>
            <a:p>
              <a:r>
                <a:rPr lang="vi-VN" sz="1400" b="1" dirty="0">
                  <a:latin typeface="Montserrat" pitchFamily="2" charset="77"/>
                </a:rPr>
                <a:t>SỐNG TRỌN ĐAM MÊ</a:t>
              </a:r>
            </a:p>
            <a:p>
              <a:r>
                <a:rPr lang="vi-VN" sz="1400" b="1" dirty="0">
                  <a:latin typeface="Montserrat" pitchFamily="2" charset="77"/>
                </a:rPr>
                <a:t>KHẲNG ĐỊNH BẢN LĨNH</a:t>
              </a:r>
            </a:p>
          </p:txBody>
        </p:sp>
      </p:grpSp>
      <p:grpSp>
        <p:nvGrpSpPr>
          <p:cNvPr id="6" name="Group 5">
            <a:extLst>
              <a:ext uri="{FF2B5EF4-FFF2-40B4-BE49-F238E27FC236}">
                <a16:creationId xmlns="" xmlns:a16="http://schemas.microsoft.com/office/drawing/2014/main" id="{5DCA39B8-C39B-E015-B71F-ED0EDE6E80CE}"/>
              </a:ext>
            </a:extLst>
          </p:cNvPr>
          <p:cNvGrpSpPr/>
          <p:nvPr/>
        </p:nvGrpSpPr>
        <p:grpSpPr>
          <a:xfrm>
            <a:off x="3979656" y="2265897"/>
            <a:ext cx="4204053" cy="1784927"/>
            <a:chOff x="3015049" y="4596608"/>
            <a:chExt cx="3923976" cy="1656762"/>
          </a:xfrm>
        </p:grpSpPr>
        <p:sp>
          <p:nvSpPr>
            <p:cNvPr id="8" name="Rectangle 7">
              <a:extLst>
                <a:ext uri="{FF2B5EF4-FFF2-40B4-BE49-F238E27FC236}">
                  <a16:creationId xmlns="" xmlns:a16="http://schemas.microsoft.com/office/drawing/2014/main" id="{379A8B4B-B044-0BC8-2FD7-9DB5193DEEC3}"/>
                </a:ext>
              </a:extLst>
            </p:cNvPr>
            <p:cNvSpPr/>
            <p:nvPr/>
          </p:nvSpPr>
          <p:spPr>
            <a:xfrm>
              <a:off x="3015049" y="4596608"/>
              <a:ext cx="3923976" cy="1656762"/>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dirty="0">
                <a:solidFill>
                  <a:schemeClr val="bg1"/>
                </a:solidFill>
                <a:latin typeface="Montserrat" pitchFamily="2" charset="77"/>
              </a:endParaRPr>
            </a:p>
          </p:txBody>
        </p:sp>
        <p:sp>
          <p:nvSpPr>
            <p:cNvPr id="25" name="TextBox 24">
              <a:extLst>
                <a:ext uri="{FF2B5EF4-FFF2-40B4-BE49-F238E27FC236}">
                  <a16:creationId xmlns="" xmlns:a16="http://schemas.microsoft.com/office/drawing/2014/main" id="{788AB696-672A-0392-B651-60D463547A60}"/>
                </a:ext>
              </a:extLst>
            </p:cNvPr>
            <p:cNvSpPr txBox="1"/>
            <p:nvPr/>
          </p:nvSpPr>
          <p:spPr>
            <a:xfrm>
              <a:off x="3279974" y="4732491"/>
              <a:ext cx="3289732" cy="1384995"/>
            </a:xfrm>
            <a:prstGeom prst="rect">
              <a:avLst/>
            </a:prstGeom>
            <a:noFill/>
          </p:spPr>
          <p:txBody>
            <a:bodyPr wrap="square" rtlCol="0">
              <a:spAutoFit/>
            </a:bodyPr>
            <a:lstStyle/>
            <a:p>
              <a:r>
                <a:rPr lang="vi-VN" sz="1400" dirty="0">
                  <a:solidFill>
                    <a:schemeClr val="bg1"/>
                  </a:solidFill>
                  <a:latin typeface="Montserrat" pitchFamily="2" charset="77"/>
                </a:rPr>
                <a:t>• Client: Lixco</a:t>
              </a:r>
            </a:p>
            <a:p>
              <a:r>
                <a:rPr lang="vi-VN" sz="1400" dirty="0">
                  <a:solidFill>
                    <a:schemeClr val="bg1"/>
                  </a:solidFill>
                  <a:latin typeface="Montserrat" pitchFamily="2" charset="77"/>
                </a:rPr>
                <a:t>• Brand: Iron Stone</a:t>
              </a:r>
            </a:p>
            <a:p>
              <a:r>
                <a:rPr lang="vi-VN" sz="1400" dirty="0">
                  <a:solidFill>
                    <a:schemeClr val="bg1"/>
                  </a:solidFill>
                  <a:latin typeface="Montserrat" pitchFamily="2" charset="77"/>
                </a:rPr>
                <a:t>• Type of campaign: Digital campaign</a:t>
              </a:r>
            </a:p>
            <a:p>
              <a:r>
                <a:rPr lang="vi-VN" sz="1400" dirty="0">
                  <a:solidFill>
                    <a:schemeClr val="bg1"/>
                  </a:solidFill>
                  <a:latin typeface="Montserrat" pitchFamily="2" charset="77"/>
                </a:rPr>
                <a:t>• Genre: TVC</a:t>
              </a:r>
            </a:p>
            <a:p>
              <a:r>
                <a:rPr lang="vi-VN" sz="1400" dirty="0">
                  <a:solidFill>
                    <a:schemeClr val="bg1"/>
                  </a:solidFill>
                  <a:latin typeface="Montserrat" pitchFamily="2" charset="77"/>
                </a:rPr>
                <a:t>• Broadcast: Youtube, Facebook</a:t>
              </a:r>
            </a:p>
          </p:txBody>
        </p:sp>
      </p:grpSp>
      <p:grpSp>
        <p:nvGrpSpPr>
          <p:cNvPr id="7" name="Group 6">
            <a:extLst>
              <a:ext uri="{FF2B5EF4-FFF2-40B4-BE49-F238E27FC236}">
                <a16:creationId xmlns="" xmlns:a16="http://schemas.microsoft.com/office/drawing/2014/main" id="{37B72E73-A5F1-D59F-4C13-2E36184DCB8C}"/>
              </a:ext>
            </a:extLst>
          </p:cNvPr>
          <p:cNvGrpSpPr/>
          <p:nvPr/>
        </p:nvGrpSpPr>
        <p:grpSpPr>
          <a:xfrm>
            <a:off x="6250356" y="4186710"/>
            <a:ext cx="4953602" cy="673373"/>
            <a:chOff x="5780797" y="1510143"/>
            <a:chExt cx="4623591" cy="631788"/>
          </a:xfrm>
        </p:grpSpPr>
        <p:sp>
          <p:nvSpPr>
            <p:cNvPr id="13" name="Rectangle 12">
              <a:extLst>
                <a:ext uri="{FF2B5EF4-FFF2-40B4-BE49-F238E27FC236}">
                  <a16:creationId xmlns="" xmlns:a16="http://schemas.microsoft.com/office/drawing/2014/main" id="{41A92A29-7DBE-7332-B9E6-3014E6451259}"/>
                </a:ext>
              </a:extLst>
            </p:cNvPr>
            <p:cNvSpPr/>
            <p:nvPr/>
          </p:nvSpPr>
          <p:spPr>
            <a:xfrm>
              <a:off x="5780797" y="1510143"/>
              <a:ext cx="2649345" cy="631788"/>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14" name="TextBox 13">
              <a:extLst>
                <a:ext uri="{FF2B5EF4-FFF2-40B4-BE49-F238E27FC236}">
                  <a16:creationId xmlns="" xmlns:a16="http://schemas.microsoft.com/office/drawing/2014/main" id="{0BEAB522-8DD1-DED8-492E-07017B43F87C}"/>
                </a:ext>
              </a:extLst>
            </p:cNvPr>
            <p:cNvSpPr txBox="1"/>
            <p:nvPr/>
          </p:nvSpPr>
          <p:spPr>
            <a:xfrm>
              <a:off x="5890125" y="1568687"/>
              <a:ext cx="4514263" cy="523220"/>
            </a:xfrm>
            <a:prstGeom prst="rect">
              <a:avLst/>
            </a:prstGeom>
            <a:noFill/>
          </p:spPr>
          <p:txBody>
            <a:bodyPr wrap="square" rtlCol="0">
              <a:spAutoFit/>
            </a:bodyPr>
            <a:lstStyle/>
            <a:p>
              <a:r>
                <a:rPr lang="vi-VN" sz="1400" b="1" dirty="0">
                  <a:latin typeface="Montserrat" pitchFamily="2" charset="77"/>
                </a:rPr>
                <a:t>TÔI LÀ HẠT CÀ PHÊ</a:t>
              </a:r>
            </a:p>
            <a:p>
              <a:r>
                <a:rPr lang="vi-VN" sz="1400" b="1" dirty="0">
                  <a:latin typeface="Montserrat" pitchFamily="2" charset="77"/>
                </a:rPr>
                <a:t>NĂNG LƯỢNG</a:t>
              </a:r>
            </a:p>
          </p:txBody>
        </p:sp>
      </p:grpSp>
      <p:grpSp>
        <p:nvGrpSpPr>
          <p:cNvPr id="15" name="Group 14">
            <a:extLst>
              <a:ext uri="{FF2B5EF4-FFF2-40B4-BE49-F238E27FC236}">
                <a16:creationId xmlns="" xmlns:a16="http://schemas.microsoft.com/office/drawing/2014/main" id="{55912BF5-7D46-1F58-1BDA-E9C80CB17ABE}"/>
              </a:ext>
            </a:extLst>
          </p:cNvPr>
          <p:cNvGrpSpPr/>
          <p:nvPr/>
        </p:nvGrpSpPr>
        <p:grpSpPr>
          <a:xfrm>
            <a:off x="6250356" y="4837598"/>
            <a:ext cx="4204052" cy="1765811"/>
            <a:chOff x="3015049" y="4596608"/>
            <a:chExt cx="3923976" cy="1656762"/>
          </a:xfrm>
        </p:grpSpPr>
        <p:sp>
          <p:nvSpPr>
            <p:cNvPr id="17" name="Rectangle 16">
              <a:extLst>
                <a:ext uri="{FF2B5EF4-FFF2-40B4-BE49-F238E27FC236}">
                  <a16:creationId xmlns="" xmlns:a16="http://schemas.microsoft.com/office/drawing/2014/main" id="{DFCB19F0-DFEB-A0A0-592B-29FBDE0B707B}"/>
                </a:ext>
              </a:extLst>
            </p:cNvPr>
            <p:cNvSpPr/>
            <p:nvPr/>
          </p:nvSpPr>
          <p:spPr>
            <a:xfrm>
              <a:off x="3015049" y="4596608"/>
              <a:ext cx="3923976" cy="1656762"/>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dirty="0">
                <a:solidFill>
                  <a:schemeClr val="bg1"/>
                </a:solidFill>
                <a:latin typeface="Montserrat" pitchFamily="2" charset="77"/>
              </a:endParaRPr>
            </a:p>
          </p:txBody>
        </p:sp>
        <p:sp>
          <p:nvSpPr>
            <p:cNvPr id="18" name="TextBox 17">
              <a:extLst>
                <a:ext uri="{FF2B5EF4-FFF2-40B4-BE49-F238E27FC236}">
                  <a16:creationId xmlns="" xmlns:a16="http://schemas.microsoft.com/office/drawing/2014/main" id="{5B3F3060-8669-5AC4-A923-A871EDEAAB8E}"/>
                </a:ext>
              </a:extLst>
            </p:cNvPr>
            <p:cNvSpPr txBox="1"/>
            <p:nvPr/>
          </p:nvSpPr>
          <p:spPr>
            <a:xfrm>
              <a:off x="3279974" y="4819030"/>
              <a:ext cx="3289732" cy="1169551"/>
            </a:xfrm>
            <a:prstGeom prst="rect">
              <a:avLst/>
            </a:prstGeom>
            <a:noFill/>
          </p:spPr>
          <p:txBody>
            <a:bodyPr wrap="square" rtlCol="0">
              <a:spAutoFit/>
            </a:bodyPr>
            <a:lstStyle/>
            <a:p>
              <a:r>
                <a:rPr lang="vi-VN" sz="1400" dirty="0">
                  <a:solidFill>
                    <a:schemeClr val="bg1"/>
                  </a:solidFill>
                  <a:latin typeface="Montserrat" pitchFamily="2" charset="77"/>
                </a:rPr>
                <a:t>• Brand: Trung Nguyên Legend</a:t>
              </a:r>
            </a:p>
            <a:p>
              <a:r>
                <a:rPr lang="vi-VN" sz="1400" dirty="0">
                  <a:solidFill>
                    <a:schemeClr val="bg1"/>
                  </a:solidFill>
                  <a:latin typeface="Montserrat" pitchFamily="2" charset="77"/>
                </a:rPr>
                <a:t>• Type of campaign: Digital campaign</a:t>
              </a:r>
            </a:p>
            <a:p>
              <a:r>
                <a:rPr lang="vi-VN" sz="1400" dirty="0">
                  <a:solidFill>
                    <a:schemeClr val="bg1"/>
                  </a:solidFill>
                  <a:latin typeface="Montserrat" pitchFamily="2" charset="77"/>
                </a:rPr>
                <a:t>• Genre: TVC</a:t>
              </a:r>
            </a:p>
            <a:p>
              <a:r>
                <a:rPr lang="vi-VN" sz="1400" dirty="0">
                  <a:solidFill>
                    <a:schemeClr val="bg1"/>
                  </a:solidFill>
                  <a:latin typeface="Montserrat" pitchFamily="2" charset="77"/>
                </a:rPr>
                <a:t>• Broadcast: Youtube, Facebook</a:t>
              </a:r>
            </a:p>
          </p:txBody>
        </p:sp>
      </p:grpSp>
      <p:pic>
        <p:nvPicPr>
          <p:cNvPr id="23" name="Picture 22">
            <a:extLst>
              <a:ext uri="{FF2B5EF4-FFF2-40B4-BE49-F238E27FC236}">
                <a16:creationId xmlns="" xmlns:a16="http://schemas.microsoft.com/office/drawing/2014/main" id="{9A8DD0D8-0A35-F34D-95D7-A83BEBF9646A}"/>
              </a:ext>
            </a:extLst>
          </p:cNvPr>
          <p:cNvPicPr>
            <a:picLocks noChangeAspect="1"/>
          </p:cNvPicPr>
          <p:nvPr/>
        </p:nvPicPr>
        <p:blipFill>
          <a:blip r:embed="rId3"/>
          <a:stretch>
            <a:fillRect/>
          </a:stretch>
        </p:blipFill>
        <p:spPr>
          <a:xfrm>
            <a:off x="2819738" y="4186710"/>
            <a:ext cx="3430618" cy="2416711"/>
          </a:xfrm>
          <a:prstGeom prst="rect">
            <a:avLst/>
          </a:prstGeom>
        </p:spPr>
      </p:pic>
      <p:grpSp>
        <p:nvGrpSpPr>
          <p:cNvPr id="34" name="Group 33">
            <a:extLst>
              <a:ext uri="{FF2B5EF4-FFF2-40B4-BE49-F238E27FC236}">
                <a16:creationId xmlns="" xmlns:a16="http://schemas.microsoft.com/office/drawing/2014/main" id="{0F394023-235D-8CC5-8EC2-7636D0FBCE4B}"/>
              </a:ext>
            </a:extLst>
          </p:cNvPr>
          <p:cNvGrpSpPr/>
          <p:nvPr/>
        </p:nvGrpSpPr>
        <p:grpSpPr>
          <a:xfrm>
            <a:off x="9933221" y="938857"/>
            <a:ext cx="3258739" cy="3258739"/>
            <a:chOff x="7104993" y="2448910"/>
            <a:chExt cx="5087007" cy="5087007"/>
          </a:xfrm>
        </p:grpSpPr>
        <p:sp>
          <p:nvSpPr>
            <p:cNvPr id="26" name="Oval 25">
              <a:extLst>
                <a:ext uri="{FF2B5EF4-FFF2-40B4-BE49-F238E27FC236}">
                  <a16:creationId xmlns="" xmlns:a16="http://schemas.microsoft.com/office/drawing/2014/main" id="{8C4EF1DD-4100-DB59-D715-3D3A02D41B36}"/>
                </a:ext>
              </a:extLst>
            </p:cNvPr>
            <p:cNvSpPr/>
            <p:nvPr/>
          </p:nvSpPr>
          <p:spPr>
            <a:xfrm>
              <a:off x="7104993" y="2448910"/>
              <a:ext cx="5087007" cy="5087007"/>
            </a:xfrm>
            <a:prstGeom prst="ellipse">
              <a:avLst/>
            </a:prstGeom>
            <a:gradFill>
              <a:gsLst>
                <a:gs pos="0">
                  <a:schemeClr val="accent1">
                    <a:lumMod val="5000"/>
                    <a:lumOff val="95000"/>
                    <a:alpha val="41382"/>
                  </a:schemeClr>
                </a:gs>
                <a:gs pos="58000">
                  <a:srgbClr val="27509D"/>
                </a:gs>
                <a:gs pos="83000">
                  <a:srgbClr val="27509D"/>
                </a:gs>
                <a:gs pos="100000">
                  <a:srgbClr val="27509D">
                    <a:alpha val="40924"/>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7" name="Oval 26">
              <a:extLst>
                <a:ext uri="{FF2B5EF4-FFF2-40B4-BE49-F238E27FC236}">
                  <a16:creationId xmlns="" xmlns:a16="http://schemas.microsoft.com/office/drawing/2014/main" id="{E9A1126F-7D53-AAA6-AA96-386F6571FAD1}"/>
                </a:ext>
              </a:extLst>
            </p:cNvPr>
            <p:cNvSpPr/>
            <p:nvPr/>
          </p:nvSpPr>
          <p:spPr>
            <a:xfrm>
              <a:off x="9255453" y="4599370"/>
              <a:ext cx="786086" cy="78608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8" name="Oval 27">
              <a:extLst>
                <a:ext uri="{FF2B5EF4-FFF2-40B4-BE49-F238E27FC236}">
                  <a16:creationId xmlns="" xmlns:a16="http://schemas.microsoft.com/office/drawing/2014/main" id="{9090E240-702A-8F77-F1F6-9C99493C5A0B}"/>
                </a:ext>
              </a:extLst>
            </p:cNvPr>
            <p:cNvSpPr/>
            <p:nvPr/>
          </p:nvSpPr>
          <p:spPr>
            <a:xfrm>
              <a:off x="7684269" y="3028186"/>
              <a:ext cx="3928454" cy="392845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9" name="Oval 28">
              <a:extLst>
                <a:ext uri="{FF2B5EF4-FFF2-40B4-BE49-F238E27FC236}">
                  <a16:creationId xmlns="" xmlns:a16="http://schemas.microsoft.com/office/drawing/2014/main" id="{449841E9-2226-4C1E-B390-598397C59E56}"/>
                </a:ext>
              </a:extLst>
            </p:cNvPr>
            <p:cNvSpPr/>
            <p:nvPr/>
          </p:nvSpPr>
          <p:spPr>
            <a:xfrm>
              <a:off x="7855823" y="3199740"/>
              <a:ext cx="3585345" cy="3585345"/>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30" name="Oval 29">
              <a:extLst>
                <a:ext uri="{FF2B5EF4-FFF2-40B4-BE49-F238E27FC236}">
                  <a16:creationId xmlns="" xmlns:a16="http://schemas.microsoft.com/office/drawing/2014/main" id="{9381C8C0-7A3F-FC62-CD37-4F20D456FDD8}"/>
                </a:ext>
              </a:extLst>
            </p:cNvPr>
            <p:cNvSpPr/>
            <p:nvPr/>
          </p:nvSpPr>
          <p:spPr>
            <a:xfrm>
              <a:off x="8109871" y="3452496"/>
              <a:ext cx="3077247" cy="3077247"/>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31" name="Oval 30">
              <a:extLst>
                <a:ext uri="{FF2B5EF4-FFF2-40B4-BE49-F238E27FC236}">
                  <a16:creationId xmlns="" xmlns:a16="http://schemas.microsoft.com/office/drawing/2014/main" id="{E266D10D-6586-3194-FEFF-F766EC13B650}"/>
                </a:ext>
              </a:extLst>
            </p:cNvPr>
            <p:cNvSpPr/>
            <p:nvPr/>
          </p:nvSpPr>
          <p:spPr>
            <a:xfrm>
              <a:off x="8300884" y="3639310"/>
              <a:ext cx="2695219" cy="26952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32" name="Oval 31">
              <a:extLst>
                <a:ext uri="{FF2B5EF4-FFF2-40B4-BE49-F238E27FC236}">
                  <a16:creationId xmlns="" xmlns:a16="http://schemas.microsoft.com/office/drawing/2014/main" id="{4A3B5EE8-2A16-CDB9-FC08-1DFEB5993CDE}"/>
                </a:ext>
              </a:extLst>
            </p:cNvPr>
            <p:cNvSpPr/>
            <p:nvPr/>
          </p:nvSpPr>
          <p:spPr>
            <a:xfrm>
              <a:off x="8506459" y="3844885"/>
              <a:ext cx="2284068" cy="2284068"/>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33" name="Oval 32">
              <a:extLst>
                <a:ext uri="{FF2B5EF4-FFF2-40B4-BE49-F238E27FC236}">
                  <a16:creationId xmlns="" xmlns:a16="http://schemas.microsoft.com/office/drawing/2014/main" id="{36DEFEF0-F796-B66A-EC42-87BB652E7A5C}"/>
                </a:ext>
              </a:extLst>
            </p:cNvPr>
            <p:cNvSpPr/>
            <p:nvPr/>
          </p:nvSpPr>
          <p:spPr>
            <a:xfrm>
              <a:off x="8747997" y="4088994"/>
              <a:ext cx="1795850" cy="1795850"/>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spTree>
    <p:extLst>
      <p:ext uri="{BB962C8B-B14F-4D97-AF65-F5344CB8AC3E}">
        <p14:creationId xmlns:p14="http://schemas.microsoft.com/office/powerpoint/2010/main" val="3304114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859255"/>
            <a:ext cx="7205480" cy="523220"/>
          </a:xfrm>
          <a:prstGeom prst="rect">
            <a:avLst/>
          </a:prstGeom>
          <a:noFill/>
        </p:spPr>
        <p:txBody>
          <a:bodyPr wrap="square" rtlCol="0">
            <a:spAutoFit/>
          </a:bodyPr>
          <a:lstStyle/>
          <a:p>
            <a:r>
              <a:rPr lang="en-US" sz="2800" b="1" dirty="0">
                <a:solidFill>
                  <a:srgbClr val="7BC144"/>
                </a:solidFill>
                <a:latin typeface="Montserrat SemiBold" pitchFamily="2" charset="77"/>
              </a:rPr>
              <a:t>CASESTUDY | </a:t>
            </a:r>
            <a:r>
              <a:rPr lang="en-US" sz="2800" b="1" dirty="0">
                <a:solidFill>
                  <a:srgbClr val="27509D"/>
                </a:solidFill>
                <a:latin typeface="Montserrat SemiBold" pitchFamily="2" charset="77"/>
              </a:rPr>
              <a:t>PRODUCTION</a:t>
            </a:r>
            <a:endParaRPr lang="x-none" sz="2800" b="1" dirty="0">
              <a:solidFill>
                <a:srgbClr val="27509D"/>
              </a:solidFill>
              <a:latin typeface="Montserrat SemiBold" pitchFamily="2" charset="77"/>
            </a:endParaRPr>
          </a:p>
        </p:txBody>
      </p:sp>
      <p:grpSp>
        <p:nvGrpSpPr>
          <p:cNvPr id="21" name="Group 20">
            <a:extLst>
              <a:ext uri="{FF2B5EF4-FFF2-40B4-BE49-F238E27FC236}">
                <a16:creationId xmlns="" xmlns:a16="http://schemas.microsoft.com/office/drawing/2014/main" id="{F415CDEB-2A4D-0B1B-F371-0D7F8727761D}"/>
              </a:ext>
            </a:extLst>
          </p:cNvPr>
          <p:cNvGrpSpPr/>
          <p:nvPr/>
        </p:nvGrpSpPr>
        <p:grpSpPr>
          <a:xfrm>
            <a:off x="4591345" y="1615010"/>
            <a:ext cx="4953604" cy="680662"/>
            <a:chOff x="5780797" y="1510143"/>
            <a:chExt cx="4623591" cy="631788"/>
          </a:xfrm>
        </p:grpSpPr>
        <p:sp>
          <p:nvSpPr>
            <p:cNvPr id="3" name="Rectangle 2">
              <a:extLst>
                <a:ext uri="{FF2B5EF4-FFF2-40B4-BE49-F238E27FC236}">
                  <a16:creationId xmlns="" xmlns:a16="http://schemas.microsoft.com/office/drawing/2014/main" id="{1D3488EE-BD1D-C364-12D6-8FEB3CFA9BEA}"/>
                </a:ext>
              </a:extLst>
            </p:cNvPr>
            <p:cNvSpPr/>
            <p:nvPr/>
          </p:nvSpPr>
          <p:spPr>
            <a:xfrm>
              <a:off x="5780797" y="1510143"/>
              <a:ext cx="3923975" cy="631788"/>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12" name="TextBox 11">
              <a:extLst>
                <a:ext uri="{FF2B5EF4-FFF2-40B4-BE49-F238E27FC236}">
                  <a16:creationId xmlns="" xmlns:a16="http://schemas.microsoft.com/office/drawing/2014/main" id="{B69672E5-CD19-9082-916D-429929224CF7}"/>
                </a:ext>
              </a:extLst>
            </p:cNvPr>
            <p:cNvSpPr txBox="1"/>
            <p:nvPr/>
          </p:nvSpPr>
          <p:spPr>
            <a:xfrm>
              <a:off x="5890125" y="1568687"/>
              <a:ext cx="4514263" cy="485651"/>
            </a:xfrm>
            <a:prstGeom prst="rect">
              <a:avLst/>
            </a:prstGeom>
            <a:noFill/>
          </p:spPr>
          <p:txBody>
            <a:bodyPr wrap="square" rtlCol="0">
              <a:spAutoFit/>
            </a:bodyPr>
            <a:lstStyle/>
            <a:p>
              <a:r>
                <a:rPr lang="vi-VN" sz="1400" b="1" dirty="0">
                  <a:latin typeface="Montserrat" pitchFamily="2" charset="77"/>
                </a:rPr>
                <a:t>SEABANK</a:t>
              </a:r>
            </a:p>
            <a:p>
              <a:r>
                <a:rPr lang="vi-VN" sz="1400" b="1" dirty="0">
                  <a:latin typeface="Montserrat" pitchFamily="2" charset="77"/>
                </a:rPr>
                <a:t>KẾT KHOẢNG CÁCH, NỐI YÊU THƯƠNG</a:t>
              </a:r>
            </a:p>
          </p:txBody>
        </p:sp>
      </p:grpSp>
      <p:grpSp>
        <p:nvGrpSpPr>
          <p:cNvPr id="6" name="Group 5">
            <a:extLst>
              <a:ext uri="{FF2B5EF4-FFF2-40B4-BE49-F238E27FC236}">
                <a16:creationId xmlns="" xmlns:a16="http://schemas.microsoft.com/office/drawing/2014/main" id="{5DCA39B8-C39B-E015-B71F-ED0EDE6E80CE}"/>
              </a:ext>
            </a:extLst>
          </p:cNvPr>
          <p:cNvGrpSpPr/>
          <p:nvPr/>
        </p:nvGrpSpPr>
        <p:grpSpPr>
          <a:xfrm>
            <a:off x="4591344" y="2265897"/>
            <a:ext cx="4204053" cy="1784927"/>
            <a:chOff x="3015049" y="4596608"/>
            <a:chExt cx="3923976" cy="1656762"/>
          </a:xfrm>
        </p:grpSpPr>
        <p:sp>
          <p:nvSpPr>
            <p:cNvPr id="8" name="Rectangle 7">
              <a:extLst>
                <a:ext uri="{FF2B5EF4-FFF2-40B4-BE49-F238E27FC236}">
                  <a16:creationId xmlns="" xmlns:a16="http://schemas.microsoft.com/office/drawing/2014/main" id="{379A8B4B-B044-0BC8-2FD7-9DB5193DEEC3}"/>
                </a:ext>
              </a:extLst>
            </p:cNvPr>
            <p:cNvSpPr/>
            <p:nvPr/>
          </p:nvSpPr>
          <p:spPr>
            <a:xfrm>
              <a:off x="3015049" y="4596608"/>
              <a:ext cx="3923976" cy="1656762"/>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dirty="0">
                <a:solidFill>
                  <a:schemeClr val="bg1"/>
                </a:solidFill>
                <a:latin typeface="Montserrat" pitchFamily="2" charset="77"/>
              </a:endParaRPr>
            </a:p>
          </p:txBody>
        </p:sp>
        <p:sp>
          <p:nvSpPr>
            <p:cNvPr id="25" name="TextBox 24">
              <a:extLst>
                <a:ext uri="{FF2B5EF4-FFF2-40B4-BE49-F238E27FC236}">
                  <a16:creationId xmlns="" xmlns:a16="http://schemas.microsoft.com/office/drawing/2014/main" id="{788AB696-672A-0392-B651-60D463547A60}"/>
                </a:ext>
              </a:extLst>
            </p:cNvPr>
            <p:cNvSpPr txBox="1"/>
            <p:nvPr/>
          </p:nvSpPr>
          <p:spPr>
            <a:xfrm>
              <a:off x="3279974" y="4924974"/>
              <a:ext cx="3289732" cy="885598"/>
            </a:xfrm>
            <a:prstGeom prst="rect">
              <a:avLst/>
            </a:prstGeom>
            <a:noFill/>
          </p:spPr>
          <p:txBody>
            <a:bodyPr wrap="square" rtlCol="0">
              <a:spAutoFit/>
            </a:bodyPr>
            <a:lstStyle/>
            <a:p>
              <a:r>
                <a:rPr lang="vi-VN" sz="1400" dirty="0">
                  <a:solidFill>
                    <a:schemeClr val="bg1"/>
                  </a:solidFill>
                  <a:latin typeface="Montserrat" pitchFamily="2" charset="77"/>
                </a:rPr>
                <a:t>• Client: SeaBank</a:t>
              </a:r>
            </a:p>
            <a:p>
              <a:r>
                <a:rPr lang="vi-VN" sz="1400" dirty="0">
                  <a:solidFill>
                    <a:schemeClr val="bg1"/>
                  </a:solidFill>
                  <a:latin typeface="Montserrat" pitchFamily="2" charset="77"/>
                </a:rPr>
                <a:t>• Type of campaign: Digital campaign</a:t>
              </a:r>
            </a:p>
            <a:p>
              <a:r>
                <a:rPr lang="vi-VN" sz="1400" dirty="0">
                  <a:solidFill>
                    <a:schemeClr val="bg1"/>
                  </a:solidFill>
                  <a:latin typeface="Montserrat" pitchFamily="2" charset="77"/>
                </a:rPr>
                <a:t>• Genre: TVC</a:t>
              </a:r>
            </a:p>
            <a:p>
              <a:r>
                <a:rPr lang="vi-VN" sz="1400" dirty="0">
                  <a:solidFill>
                    <a:schemeClr val="bg1"/>
                  </a:solidFill>
                  <a:latin typeface="Montserrat" pitchFamily="2" charset="77"/>
                </a:rPr>
                <a:t>• Broadcast: Youtube, Facebook</a:t>
              </a:r>
            </a:p>
          </p:txBody>
        </p:sp>
      </p:grpSp>
      <p:grpSp>
        <p:nvGrpSpPr>
          <p:cNvPr id="7" name="Group 6">
            <a:extLst>
              <a:ext uri="{FF2B5EF4-FFF2-40B4-BE49-F238E27FC236}">
                <a16:creationId xmlns="" xmlns:a16="http://schemas.microsoft.com/office/drawing/2014/main" id="{37B72E73-A5F1-D59F-4C13-2E36184DCB8C}"/>
              </a:ext>
            </a:extLst>
          </p:cNvPr>
          <p:cNvGrpSpPr/>
          <p:nvPr/>
        </p:nvGrpSpPr>
        <p:grpSpPr>
          <a:xfrm>
            <a:off x="6838191" y="4205214"/>
            <a:ext cx="4953602" cy="673373"/>
            <a:chOff x="5780797" y="1510143"/>
            <a:chExt cx="4623591" cy="631788"/>
          </a:xfrm>
        </p:grpSpPr>
        <p:sp>
          <p:nvSpPr>
            <p:cNvPr id="13" name="Rectangle 12">
              <a:extLst>
                <a:ext uri="{FF2B5EF4-FFF2-40B4-BE49-F238E27FC236}">
                  <a16:creationId xmlns="" xmlns:a16="http://schemas.microsoft.com/office/drawing/2014/main" id="{41A92A29-7DBE-7332-B9E6-3014E6451259}"/>
                </a:ext>
              </a:extLst>
            </p:cNvPr>
            <p:cNvSpPr/>
            <p:nvPr/>
          </p:nvSpPr>
          <p:spPr>
            <a:xfrm>
              <a:off x="5780797" y="1510143"/>
              <a:ext cx="2649345" cy="631788"/>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14" name="TextBox 13">
              <a:extLst>
                <a:ext uri="{FF2B5EF4-FFF2-40B4-BE49-F238E27FC236}">
                  <a16:creationId xmlns="" xmlns:a16="http://schemas.microsoft.com/office/drawing/2014/main" id="{0BEAB522-8DD1-DED8-492E-07017B43F87C}"/>
                </a:ext>
              </a:extLst>
            </p:cNvPr>
            <p:cNvSpPr txBox="1"/>
            <p:nvPr/>
          </p:nvSpPr>
          <p:spPr>
            <a:xfrm>
              <a:off x="5890125" y="1568687"/>
              <a:ext cx="4514263" cy="490908"/>
            </a:xfrm>
            <a:prstGeom prst="rect">
              <a:avLst/>
            </a:prstGeom>
            <a:noFill/>
          </p:spPr>
          <p:txBody>
            <a:bodyPr wrap="square" rtlCol="0">
              <a:spAutoFit/>
            </a:bodyPr>
            <a:lstStyle/>
            <a:p>
              <a:r>
                <a:rPr lang="vi-VN" sz="1400" b="1" dirty="0">
                  <a:latin typeface="Montserrat" pitchFamily="2" charset="77"/>
                </a:rPr>
                <a:t>VIETTEL MONEY</a:t>
              </a:r>
            </a:p>
            <a:p>
              <a:r>
                <a:rPr lang="vi-VN" sz="1400" b="1" dirty="0">
                  <a:latin typeface="Montserrat" pitchFamily="2" charset="77"/>
                </a:rPr>
                <a:t>BƯỚC CHÂN KHÔNG NGHỈ</a:t>
              </a:r>
            </a:p>
          </p:txBody>
        </p:sp>
      </p:grpSp>
      <p:grpSp>
        <p:nvGrpSpPr>
          <p:cNvPr id="15" name="Group 14">
            <a:extLst>
              <a:ext uri="{FF2B5EF4-FFF2-40B4-BE49-F238E27FC236}">
                <a16:creationId xmlns="" xmlns:a16="http://schemas.microsoft.com/office/drawing/2014/main" id="{55912BF5-7D46-1F58-1BDA-E9C80CB17ABE}"/>
              </a:ext>
            </a:extLst>
          </p:cNvPr>
          <p:cNvGrpSpPr/>
          <p:nvPr/>
        </p:nvGrpSpPr>
        <p:grpSpPr>
          <a:xfrm>
            <a:off x="6838191" y="4856102"/>
            <a:ext cx="4204052" cy="1765811"/>
            <a:chOff x="3015049" y="4596608"/>
            <a:chExt cx="3923976" cy="1656762"/>
          </a:xfrm>
        </p:grpSpPr>
        <p:sp>
          <p:nvSpPr>
            <p:cNvPr id="17" name="Rectangle 16">
              <a:extLst>
                <a:ext uri="{FF2B5EF4-FFF2-40B4-BE49-F238E27FC236}">
                  <a16:creationId xmlns="" xmlns:a16="http://schemas.microsoft.com/office/drawing/2014/main" id="{DFCB19F0-DFEB-A0A0-592B-29FBDE0B707B}"/>
                </a:ext>
              </a:extLst>
            </p:cNvPr>
            <p:cNvSpPr/>
            <p:nvPr/>
          </p:nvSpPr>
          <p:spPr>
            <a:xfrm>
              <a:off x="3015049" y="4596608"/>
              <a:ext cx="3923976" cy="1656762"/>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dirty="0">
                <a:solidFill>
                  <a:schemeClr val="bg1"/>
                </a:solidFill>
                <a:latin typeface="Montserrat" pitchFamily="2" charset="77"/>
              </a:endParaRPr>
            </a:p>
          </p:txBody>
        </p:sp>
        <p:sp>
          <p:nvSpPr>
            <p:cNvPr id="18" name="TextBox 17">
              <a:extLst>
                <a:ext uri="{FF2B5EF4-FFF2-40B4-BE49-F238E27FC236}">
                  <a16:creationId xmlns="" xmlns:a16="http://schemas.microsoft.com/office/drawing/2014/main" id="{5B3F3060-8669-5AC4-A923-A871EDEAAB8E}"/>
                </a:ext>
              </a:extLst>
            </p:cNvPr>
            <p:cNvSpPr txBox="1"/>
            <p:nvPr/>
          </p:nvSpPr>
          <p:spPr>
            <a:xfrm>
              <a:off x="3279974" y="4819030"/>
              <a:ext cx="3289732" cy="895185"/>
            </a:xfrm>
            <a:prstGeom prst="rect">
              <a:avLst/>
            </a:prstGeom>
            <a:noFill/>
          </p:spPr>
          <p:txBody>
            <a:bodyPr wrap="square" rtlCol="0">
              <a:spAutoFit/>
            </a:bodyPr>
            <a:lstStyle/>
            <a:p>
              <a:r>
                <a:rPr lang="vi-VN" sz="1400" dirty="0">
                  <a:solidFill>
                    <a:schemeClr val="bg1"/>
                  </a:solidFill>
                  <a:latin typeface="Montserrat" pitchFamily="2" charset="77"/>
                </a:rPr>
                <a:t>• Client: Viettel Money</a:t>
              </a:r>
            </a:p>
            <a:p>
              <a:r>
                <a:rPr lang="vi-VN" sz="1400" dirty="0">
                  <a:solidFill>
                    <a:schemeClr val="bg1"/>
                  </a:solidFill>
                  <a:latin typeface="Montserrat" pitchFamily="2" charset="77"/>
                </a:rPr>
                <a:t>• Type of campaign: Digital campaign</a:t>
              </a:r>
            </a:p>
            <a:p>
              <a:r>
                <a:rPr lang="vi-VN" sz="1400" dirty="0">
                  <a:solidFill>
                    <a:schemeClr val="bg1"/>
                  </a:solidFill>
                  <a:latin typeface="Montserrat" pitchFamily="2" charset="77"/>
                </a:rPr>
                <a:t>• Genre: TVC</a:t>
              </a:r>
            </a:p>
            <a:p>
              <a:r>
                <a:rPr lang="vi-VN" sz="1400" dirty="0">
                  <a:solidFill>
                    <a:schemeClr val="bg1"/>
                  </a:solidFill>
                  <a:latin typeface="Montserrat" pitchFamily="2" charset="77"/>
                </a:rPr>
                <a:t>• Broadcast: Youtube, Facebook</a:t>
              </a:r>
            </a:p>
          </p:txBody>
        </p:sp>
      </p:grpSp>
      <p:pic>
        <p:nvPicPr>
          <p:cNvPr id="10" name="Picture 9">
            <a:extLst>
              <a:ext uri="{FF2B5EF4-FFF2-40B4-BE49-F238E27FC236}">
                <a16:creationId xmlns="" xmlns:a16="http://schemas.microsoft.com/office/drawing/2014/main" id="{616C9D28-30D8-4D53-05C7-1A2A0E21C381}"/>
              </a:ext>
            </a:extLst>
          </p:cNvPr>
          <p:cNvPicPr>
            <a:picLocks noChangeAspect="1"/>
          </p:cNvPicPr>
          <p:nvPr/>
        </p:nvPicPr>
        <p:blipFill>
          <a:blip r:embed="rId2"/>
          <a:stretch>
            <a:fillRect/>
          </a:stretch>
        </p:blipFill>
        <p:spPr>
          <a:xfrm>
            <a:off x="342334" y="1615620"/>
            <a:ext cx="4249009" cy="2435203"/>
          </a:xfrm>
          <a:prstGeom prst="rect">
            <a:avLst/>
          </a:prstGeom>
        </p:spPr>
      </p:pic>
      <p:pic>
        <p:nvPicPr>
          <p:cNvPr id="16" name="Picture 15">
            <a:extLst>
              <a:ext uri="{FF2B5EF4-FFF2-40B4-BE49-F238E27FC236}">
                <a16:creationId xmlns="" xmlns:a16="http://schemas.microsoft.com/office/drawing/2014/main" id="{2AE9C72D-0EC0-A48A-651D-AC67DCDA633A}"/>
              </a:ext>
            </a:extLst>
          </p:cNvPr>
          <p:cNvPicPr>
            <a:picLocks noChangeAspect="1"/>
          </p:cNvPicPr>
          <p:nvPr/>
        </p:nvPicPr>
        <p:blipFill>
          <a:blip r:embed="rId3"/>
          <a:stretch>
            <a:fillRect/>
          </a:stretch>
        </p:blipFill>
        <p:spPr>
          <a:xfrm>
            <a:off x="2578760" y="4205214"/>
            <a:ext cx="4259432" cy="2416699"/>
          </a:xfrm>
          <a:prstGeom prst="rect">
            <a:avLst/>
          </a:prstGeom>
        </p:spPr>
      </p:pic>
      <p:grpSp>
        <p:nvGrpSpPr>
          <p:cNvPr id="19" name="Group 18">
            <a:extLst>
              <a:ext uri="{FF2B5EF4-FFF2-40B4-BE49-F238E27FC236}">
                <a16:creationId xmlns="" xmlns:a16="http://schemas.microsoft.com/office/drawing/2014/main" id="{BAA78A50-46DE-7D36-5528-3800729EFD5A}"/>
              </a:ext>
            </a:extLst>
          </p:cNvPr>
          <p:cNvGrpSpPr/>
          <p:nvPr/>
        </p:nvGrpSpPr>
        <p:grpSpPr>
          <a:xfrm>
            <a:off x="9933221" y="927971"/>
            <a:ext cx="3258739" cy="3258739"/>
            <a:chOff x="7104993" y="2448910"/>
            <a:chExt cx="5087007" cy="5087007"/>
          </a:xfrm>
        </p:grpSpPr>
        <p:sp>
          <p:nvSpPr>
            <p:cNvPr id="22" name="Oval 21">
              <a:extLst>
                <a:ext uri="{FF2B5EF4-FFF2-40B4-BE49-F238E27FC236}">
                  <a16:creationId xmlns="" xmlns:a16="http://schemas.microsoft.com/office/drawing/2014/main" id="{963E822D-37EB-8D36-CDE1-8425FC7C3146}"/>
                </a:ext>
              </a:extLst>
            </p:cNvPr>
            <p:cNvSpPr/>
            <p:nvPr/>
          </p:nvSpPr>
          <p:spPr>
            <a:xfrm>
              <a:off x="7104993" y="2448910"/>
              <a:ext cx="5087007" cy="5087007"/>
            </a:xfrm>
            <a:prstGeom prst="ellipse">
              <a:avLst/>
            </a:prstGeom>
            <a:gradFill>
              <a:gsLst>
                <a:gs pos="0">
                  <a:schemeClr val="accent1">
                    <a:lumMod val="5000"/>
                    <a:lumOff val="95000"/>
                    <a:alpha val="41382"/>
                  </a:schemeClr>
                </a:gs>
                <a:gs pos="58000">
                  <a:srgbClr val="27509D"/>
                </a:gs>
                <a:gs pos="83000">
                  <a:srgbClr val="27509D"/>
                </a:gs>
                <a:gs pos="100000">
                  <a:srgbClr val="27509D">
                    <a:alpha val="40924"/>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4" name="Oval 23">
              <a:extLst>
                <a:ext uri="{FF2B5EF4-FFF2-40B4-BE49-F238E27FC236}">
                  <a16:creationId xmlns="" xmlns:a16="http://schemas.microsoft.com/office/drawing/2014/main" id="{CFBBF7AA-901B-9E3C-9518-649456499840}"/>
                </a:ext>
              </a:extLst>
            </p:cNvPr>
            <p:cNvSpPr/>
            <p:nvPr/>
          </p:nvSpPr>
          <p:spPr>
            <a:xfrm>
              <a:off x="9255453" y="4599370"/>
              <a:ext cx="786086" cy="78608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6" name="Oval 25">
              <a:extLst>
                <a:ext uri="{FF2B5EF4-FFF2-40B4-BE49-F238E27FC236}">
                  <a16:creationId xmlns="" xmlns:a16="http://schemas.microsoft.com/office/drawing/2014/main" id="{D5211FD6-0355-B55D-27D5-3CFA0A95E003}"/>
                </a:ext>
              </a:extLst>
            </p:cNvPr>
            <p:cNvSpPr/>
            <p:nvPr/>
          </p:nvSpPr>
          <p:spPr>
            <a:xfrm>
              <a:off x="7684269" y="3028186"/>
              <a:ext cx="3928454" cy="392845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7" name="Oval 26">
              <a:extLst>
                <a:ext uri="{FF2B5EF4-FFF2-40B4-BE49-F238E27FC236}">
                  <a16:creationId xmlns="" xmlns:a16="http://schemas.microsoft.com/office/drawing/2014/main" id="{807ACC51-08F6-7C39-5CC0-43676B035CCC}"/>
                </a:ext>
              </a:extLst>
            </p:cNvPr>
            <p:cNvSpPr/>
            <p:nvPr/>
          </p:nvSpPr>
          <p:spPr>
            <a:xfrm>
              <a:off x="7855823" y="3199740"/>
              <a:ext cx="3585345" cy="3585345"/>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8" name="Oval 27">
              <a:extLst>
                <a:ext uri="{FF2B5EF4-FFF2-40B4-BE49-F238E27FC236}">
                  <a16:creationId xmlns="" xmlns:a16="http://schemas.microsoft.com/office/drawing/2014/main" id="{CE8FE807-476F-A046-BE33-D3247E45184E}"/>
                </a:ext>
              </a:extLst>
            </p:cNvPr>
            <p:cNvSpPr/>
            <p:nvPr/>
          </p:nvSpPr>
          <p:spPr>
            <a:xfrm>
              <a:off x="8109871" y="3452496"/>
              <a:ext cx="3077247" cy="3077247"/>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9" name="Oval 28">
              <a:extLst>
                <a:ext uri="{FF2B5EF4-FFF2-40B4-BE49-F238E27FC236}">
                  <a16:creationId xmlns="" xmlns:a16="http://schemas.microsoft.com/office/drawing/2014/main" id="{4F47D2FC-2E35-E1DC-872D-2F6CDD24BD23}"/>
                </a:ext>
              </a:extLst>
            </p:cNvPr>
            <p:cNvSpPr/>
            <p:nvPr/>
          </p:nvSpPr>
          <p:spPr>
            <a:xfrm>
              <a:off x="8300884" y="3639310"/>
              <a:ext cx="2695219" cy="26952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30" name="Oval 29">
              <a:extLst>
                <a:ext uri="{FF2B5EF4-FFF2-40B4-BE49-F238E27FC236}">
                  <a16:creationId xmlns="" xmlns:a16="http://schemas.microsoft.com/office/drawing/2014/main" id="{1340372C-8201-5C24-3701-8CEF9CBE240B}"/>
                </a:ext>
              </a:extLst>
            </p:cNvPr>
            <p:cNvSpPr/>
            <p:nvPr/>
          </p:nvSpPr>
          <p:spPr>
            <a:xfrm>
              <a:off x="8506459" y="3844885"/>
              <a:ext cx="2284068" cy="2284068"/>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31" name="Oval 30">
              <a:extLst>
                <a:ext uri="{FF2B5EF4-FFF2-40B4-BE49-F238E27FC236}">
                  <a16:creationId xmlns="" xmlns:a16="http://schemas.microsoft.com/office/drawing/2014/main" id="{604D2B3A-F948-5551-5FF4-2EE5593ACD8C}"/>
                </a:ext>
              </a:extLst>
            </p:cNvPr>
            <p:cNvSpPr/>
            <p:nvPr/>
          </p:nvSpPr>
          <p:spPr>
            <a:xfrm>
              <a:off x="8747997" y="4088994"/>
              <a:ext cx="1795850" cy="1795850"/>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spTree>
    <p:extLst>
      <p:ext uri="{BB962C8B-B14F-4D97-AF65-F5344CB8AC3E}">
        <p14:creationId xmlns:p14="http://schemas.microsoft.com/office/powerpoint/2010/main" val="1425719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A0B3983-74AE-3CFA-7472-A9703D812E51}"/>
              </a:ext>
            </a:extLst>
          </p:cNvPr>
          <p:cNvPicPr>
            <a:picLocks noChangeAspect="1"/>
          </p:cNvPicPr>
          <p:nvPr/>
        </p:nvPicPr>
        <p:blipFill rotWithShape="1">
          <a:blip r:embed="rId2"/>
          <a:srcRect t="9337"/>
          <a:stretch/>
        </p:blipFill>
        <p:spPr>
          <a:xfrm>
            <a:off x="0" y="642550"/>
            <a:ext cx="12192000" cy="6239291"/>
          </a:xfrm>
          <a:prstGeom prst="rect">
            <a:avLst/>
          </a:prstGeom>
        </p:spPr>
      </p:pic>
      <p:cxnSp>
        <p:nvCxnSpPr>
          <p:cNvPr id="6" name="Straight Connector 5">
            <a:extLst>
              <a:ext uri="{FF2B5EF4-FFF2-40B4-BE49-F238E27FC236}">
                <a16:creationId xmlns="" xmlns:a16="http://schemas.microsoft.com/office/drawing/2014/main" id="{DA78ECFB-D098-6BEB-C0A8-FBC93C749E59}"/>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 xmlns:a16="http://schemas.microsoft.com/office/drawing/2014/main" id="{B308E419-38B8-FFB5-CCFE-707A3B933772}"/>
              </a:ext>
            </a:extLst>
          </p:cNvPr>
          <p:cNvSpPr txBox="1"/>
          <p:nvPr/>
        </p:nvSpPr>
        <p:spPr>
          <a:xfrm>
            <a:off x="282715" y="477671"/>
            <a:ext cx="3263674" cy="253916"/>
          </a:xfrm>
          <a:prstGeom prst="rect">
            <a:avLst/>
          </a:prstGeom>
          <a:noFill/>
        </p:spPr>
        <p:txBody>
          <a:bodyPr wrap="square" rtlCol="0">
            <a:spAutoFit/>
          </a:bodyPr>
          <a:lstStyle/>
          <a:p>
            <a:r>
              <a:rPr lang="vi-VN" sz="1050" dirty="0">
                <a:latin typeface="Montserrat Thin" pitchFamily="2" charset="77"/>
              </a:rPr>
              <a:t>NEXUS</a:t>
            </a:r>
            <a:r>
              <a:rPr lang="x-none" sz="1050" dirty="0" smtClean="0">
                <a:latin typeface="Montserrat Thin" pitchFamily="2" charset="77"/>
              </a:rPr>
              <a:t> </a:t>
            </a:r>
            <a:r>
              <a:rPr lang="x-none" sz="1050" dirty="0">
                <a:latin typeface="Montserrat Thin" pitchFamily="2" charset="77"/>
              </a:rPr>
              <a:t>INTRODUCTION 2024</a:t>
            </a:r>
          </a:p>
        </p:txBody>
      </p:sp>
    </p:spTree>
    <p:extLst>
      <p:ext uri="{BB962C8B-B14F-4D97-AF65-F5344CB8AC3E}">
        <p14:creationId xmlns:p14="http://schemas.microsoft.com/office/powerpoint/2010/main" val="2895378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69213" y="2974897"/>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2020790"/>
            <a:ext cx="6439361" cy="954107"/>
          </a:xfrm>
          <a:prstGeom prst="rect">
            <a:avLst/>
          </a:prstGeom>
          <a:noFill/>
        </p:spPr>
        <p:txBody>
          <a:bodyPr wrap="square" rtlCol="0">
            <a:spAutoFit/>
          </a:bodyPr>
          <a:lstStyle/>
          <a:p>
            <a:r>
              <a:rPr lang="en-US" sz="2800" b="1" dirty="0">
                <a:solidFill>
                  <a:srgbClr val="27509D"/>
                </a:solidFill>
                <a:latin typeface="Montserrat SemiBold" pitchFamily="2" charset="77"/>
              </a:rPr>
              <a:t>DESIGN SERVICE &amp;</a:t>
            </a:r>
          </a:p>
          <a:p>
            <a:r>
              <a:rPr lang="en-US" sz="2800" b="1" dirty="0">
                <a:solidFill>
                  <a:srgbClr val="27509D"/>
                </a:solidFill>
                <a:latin typeface="Montserrat SemiBold" pitchFamily="2" charset="77"/>
              </a:rPr>
              <a:t>CONTENT DEVELOPMENT</a:t>
            </a:r>
            <a:endParaRPr lang="x-none" sz="2800" b="1" dirty="0">
              <a:solidFill>
                <a:srgbClr val="7BC144"/>
              </a:solidFill>
              <a:latin typeface="Montserrat SemiBold" pitchFamily="2" charset="77"/>
            </a:endParaRPr>
          </a:p>
        </p:txBody>
      </p:sp>
      <p:sp>
        <p:nvSpPr>
          <p:cNvPr id="3" name="TextBox 2">
            <a:extLst>
              <a:ext uri="{FF2B5EF4-FFF2-40B4-BE49-F238E27FC236}">
                <a16:creationId xmlns="" xmlns:a16="http://schemas.microsoft.com/office/drawing/2014/main" id="{8657CA12-382A-7F8D-9F2A-75BEBFBB975A}"/>
              </a:ext>
            </a:extLst>
          </p:cNvPr>
          <p:cNvSpPr txBox="1"/>
          <p:nvPr/>
        </p:nvSpPr>
        <p:spPr>
          <a:xfrm>
            <a:off x="369213" y="3129902"/>
            <a:ext cx="4387467" cy="2062103"/>
          </a:xfrm>
          <a:prstGeom prst="rect">
            <a:avLst/>
          </a:prstGeom>
          <a:noFill/>
        </p:spPr>
        <p:txBody>
          <a:bodyPr wrap="square" rtlCol="0">
            <a:spAutoFit/>
          </a:bodyPr>
          <a:lstStyle/>
          <a:p>
            <a:r>
              <a:rPr lang="en-US" sz="1600" dirty="0">
                <a:solidFill>
                  <a:srgbClr val="7BC144"/>
                </a:solidFill>
                <a:latin typeface="Montserrat Light" pitchFamily="2" charset="77"/>
              </a:rPr>
              <a:t>1. Creative &amp; design</a:t>
            </a:r>
          </a:p>
          <a:p>
            <a:r>
              <a:rPr lang="en-US" sz="1600" dirty="0">
                <a:solidFill>
                  <a:srgbClr val="7BC144"/>
                </a:solidFill>
                <a:latin typeface="Montserrat Light" pitchFamily="2" charset="77"/>
              </a:rPr>
              <a:t>(Art Direction, KV, Visual Direction)</a:t>
            </a:r>
          </a:p>
          <a:p>
            <a:r>
              <a:rPr lang="en-US" sz="1600" dirty="0">
                <a:solidFill>
                  <a:srgbClr val="7BC144"/>
                </a:solidFill>
                <a:latin typeface="Montserrat Light" pitchFamily="2" charset="77"/>
              </a:rPr>
              <a:t>2. Branding/Identity development</a:t>
            </a:r>
          </a:p>
          <a:p>
            <a:r>
              <a:rPr lang="en-US" sz="1600" dirty="0">
                <a:solidFill>
                  <a:srgbClr val="7BC144"/>
                </a:solidFill>
                <a:latin typeface="Montserrat Light" pitchFamily="2" charset="77"/>
              </a:rPr>
              <a:t>3. Comic &amp; 2D Animation Solutions</a:t>
            </a:r>
          </a:p>
          <a:p>
            <a:r>
              <a:rPr lang="en-US" sz="1600" dirty="0">
                <a:solidFill>
                  <a:srgbClr val="7BC144"/>
                </a:solidFill>
                <a:latin typeface="Montserrat Light" pitchFamily="2" charset="77"/>
              </a:rPr>
              <a:t>4. Social Media campaigns</a:t>
            </a:r>
          </a:p>
          <a:p>
            <a:r>
              <a:rPr lang="en-US" sz="1600" dirty="0">
                <a:solidFill>
                  <a:srgbClr val="7BC144"/>
                </a:solidFill>
                <a:latin typeface="Montserrat Light" pitchFamily="2" charset="77"/>
              </a:rPr>
              <a:t>5. UI/UX for web/app</a:t>
            </a:r>
          </a:p>
          <a:p>
            <a:r>
              <a:rPr lang="en-US" sz="1600" dirty="0">
                <a:solidFill>
                  <a:srgbClr val="7BC144"/>
                </a:solidFill>
                <a:latin typeface="Montserrat Light" pitchFamily="2" charset="77"/>
              </a:rPr>
              <a:t>6. Long-form article design</a:t>
            </a:r>
          </a:p>
          <a:p>
            <a:r>
              <a:rPr lang="en-US" sz="1600" dirty="0">
                <a:solidFill>
                  <a:srgbClr val="7BC144"/>
                </a:solidFill>
                <a:latin typeface="Montserrat Light" pitchFamily="2" charset="77"/>
              </a:rPr>
              <a:t>7. Event Design idea concept</a:t>
            </a:r>
            <a:endParaRPr lang="x-none" sz="1600" dirty="0">
              <a:solidFill>
                <a:srgbClr val="7BC144"/>
              </a:solidFill>
              <a:latin typeface="Montserrat Light" pitchFamily="2" charset="77"/>
            </a:endParaRPr>
          </a:p>
        </p:txBody>
      </p:sp>
      <p:pic>
        <p:nvPicPr>
          <p:cNvPr id="4098" name="Picture 2" descr="Graphic Design: The Crucial Link Between Vision and Reality">
            <a:extLst>
              <a:ext uri="{FF2B5EF4-FFF2-40B4-BE49-F238E27FC236}">
                <a16:creationId xmlns="" xmlns:a16="http://schemas.microsoft.com/office/drawing/2014/main" id="{6039825F-5D75-4549-9B9C-1B9ECF58AF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003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ADAE1207-4A8F-BD63-D2C5-D46C648517D9}"/>
              </a:ext>
            </a:extLst>
          </p:cNvPr>
          <p:cNvPicPr>
            <a:picLocks noChangeAspect="1"/>
          </p:cNvPicPr>
          <p:nvPr/>
        </p:nvPicPr>
        <p:blipFill rotWithShape="1">
          <a:blip r:embed="rId2"/>
          <a:srcRect t="10454"/>
          <a:stretch/>
        </p:blipFill>
        <p:spPr>
          <a:xfrm>
            <a:off x="0" y="716692"/>
            <a:ext cx="12192000" cy="6139407"/>
          </a:xfrm>
          <a:prstGeom prst="rect">
            <a:avLst/>
          </a:prstGeom>
        </p:spPr>
      </p:pic>
      <p:cxnSp>
        <p:nvCxnSpPr>
          <p:cNvPr id="10" name="Straight Connector 9">
            <a:extLst>
              <a:ext uri="{FF2B5EF4-FFF2-40B4-BE49-F238E27FC236}">
                <a16:creationId xmlns="" xmlns:a16="http://schemas.microsoft.com/office/drawing/2014/main" id="{A4817ED8-634B-2D66-F401-9D66131C47F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 xmlns:a16="http://schemas.microsoft.com/office/drawing/2014/main" id="{8930AA16-095F-290F-E4DE-A2FCFF49C63D}"/>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Tree>
    <p:extLst>
      <p:ext uri="{BB962C8B-B14F-4D97-AF65-F5344CB8AC3E}">
        <p14:creationId xmlns:p14="http://schemas.microsoft.com/office/powerpoint/2010/main" val="848183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FD13D43D-6E35-5D98-B25D-8CF43E090E8D}"/>
              </a:ext>
            </a:extLst>
          </p:cNvPr>
          <p:cNvPicPr>
            <a:picLocks noChangeAspect="1"/>
          </p:cNvPicPr>
          <p:nvPr/>
        </p:nvPicPr>
        <p:blipFill rotWithShape="1">
          <a:blip r:embed="rId2"/>
          <a:srcRect t="9910"/>
          <a:stretch/>
        </p:blipFill>
        <p:spPr>
          <a:xfrm>
            <a:off x="0" y="679622"/>
            <a:ext cx="12192000" cy="6178378"/>
          </a:xfrm>
          <a:prstGeom prst="rect">
            <a:avLst/>
          </a:prstGeom>
        </p:spPr>
      </p:pic>
      <p:cxnSp>
        <p:nvCxnSpPr>
          <p:cNvPr id="3" name="Straight Connector 2">
            <a:extLst>
              <a:ext uri="{FF2B5EF4-FFF2-40B4-BE49-F238E27FC236}">
                <a16:creationId xmlns="" xmlns:a16="http://schemas.microsoft.com/office/drawing/2014/main" id="{AED61AE1-A63B-D03A-CFF1-F4F86C29F9AC}"/>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 xmlns:a16="http://schemas.microsoft.com/office/drawing/2014/main" id="{0440F505-ADD4-28FC-5FBC-AF4195837CE2}"/>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Tree>
    <p:extLst>
      <p:ext uri="{BB962C8B-B14F-4D97-AF65-F5344CB8AC3E}">
        <p14:creationId xmlns:p14="http://schemas.microsoft.com/office/powerpoint/2010/main" val="2791121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27D375CC-92A5-FE61-8F00-8CD24A3A2210}"/>
              </a:ext>
            </a:extLst>
          </p:cNvPr>
          <p:cNvPicPr>
            <a:picLocks noChangeAspect="1"/>
          </p:cNvPicPr>
          <p:nvPr/>
        </p:nvPicPr>
        <p:blipFill rotWithShape="1">
          <a:blip r:embed="rId2"/>
          <a:srcRect t="10460"/>
          <a:stretch/>
        </p:blipFill>
        <p:spPr>
          <a:xfrm>
            <a:off x="0" y="716692"/>
            <a:ext cx="12192000" cy="6134632"/>
          </a:xfrm>
          <a:prstGeom prst="rect">
            <a:avLst/>
          </a:prstGeom>
        </p:spPr>
      </p:pic>
      <p:cxnSp>
        <p:nvCxnSpPr>
          <p:cNvPr id="3" name="Straight Connector 2">
            <a:extLst>
              <a:ext uri="{FF2B5EF4-FFF2-40B4-BE49-F238E27FC236}">
                <a16:creationId xmlns="" xmlns:a16="http://schemas.microsoft.com/office/drawing/2014/main" id="{B78761DA-CFF4-628A-103E-88896BBAA6A2}"/>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 xmlns:a16="http://schemas.microsoft.com/office/drawing/2014/main" id="{7F5B67F0-12D8-CD05-CB85-769E429B34B4}"/>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Tree>
    <p:extLst>
      <p:ext uri="{BB962C8B-B14F-4D97-AF65-F5344CB8AC3E}">
        <p14:creationId xmlns:p14="http://schemas.microsoft.com/office/powerpoint/2010/main" val="3739094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910548"/>
            <a:ext cx="1373089" cy="1200329"/>
          </a:xfrm>
          <a:prstGeom prst="rect">
            <a:avLst/>
          </a:prstGeom>
          <a:noFill/>
        </p:spPr>
        <p:txBody>
          <a:bodyPr wrap="square" rtlCol="0">
            <a:spAutoFit/>
          </a:bodyPr>
          <a:lstStyle/>
          <a:p>
            <a:r>
              <a:rPr lang="x-none" sz="7200" b="1" dirty="0">
                <a:solidFill>
                  <a:srgbClr val="27509D"/>
                </a:solidFill>
                <a:latin typeface="Montserrat SemiBold" pitchFamily="2" charset="77"/>
              </a:rPr>
              <a:t>03</a:t>
            </a:r>
            <a:endParaRPr lang="x-none" sz="7200" b="1" dirty="0">
              <a:solidFill>
                <a:srgbClr val="7BC144"/>
              </a:solidFill>
              <a:latin typeface="Montserrat SemiBold" pitchFamily="2" charset="77"/>
            </a:endParaRPr>
          </a:p>
        </p:txBody>
      </p:sp>
      <p:sp>
        <p:nvSpPr>
          <p:cNvPr id="3" name="TextBox 2">
            <a:extLst>
              <a:ext uri="{FF2B5EF4-FFF2-40B4-BE49-F238E27FC236}">
                <a16:creationId xmlns="" xmlns:a16="http://schemas.microsoft.com/office/drawing/2014/main" id="{3C6A74B3-8AAD-2A68-A896-249FD8B245A3}"/>
              </a:ext>
            </a:extLst>
          </p:cNvPr>
          <p:cNvSpPr txBox="1"/>
          <p:nvPr/>
        </p:nvSpPr>
        <p:spPr>
          <a:xfrm>
            <a:off x="3104410" y="3315542"/>
            <a:ext cx="2592055" cy="461665"/>
          </a:xfrm>
          <a:prstGeom prst="rect">
            <a:avLst/>
          </a:prstGeom>
          <a:noFill/>
        </p:spPr>
        <p:txBody>
          <a:bodyPr wrap="square" rtlCol="0">
            <a:spAutoFit/>
          </a:bodyPr>
          <a:lstStyle/>
          <a:p>
            <a:r>
              <a:rPr lang="en-US" sz="2400" b="1" dirty="0">
                <a:solidFill>
                  <a:srgbClr val="27509D"/>
                </a:solidFill>
                <a:latin typeface="Montserrat SemiBold" pitchFamily="2" charset="77"/>
              </a:rPr>
              <a:t>SỨ MỆNH</a:t>
            </a:r>
            <a:endParaRPr lang="x-none" sz="2400" b="1" dirty="0">
              <a:solidFill>
                <a:srgbClr val="7BC144"/>
              </a:solidFill>
              <a:latin typeface="Montserrat SemiBold" pitchFamily="2" charset="77"/>
            </a:endParaRPr>
          </a:p>
        </p:txBody>
      </p:sp>
      <p:sp>
        <p:nvSpPr>
          <p:cNvPr id="7" name="TextBox 6">
            <a:extLst>
              <a:ext uri="{FF2B5EF4-FFF2-40B4-BE49-F238E27FC236}">
                <a16:creationId xmlns="" xmlns:a16="http://schemas.microsoft.com/office/drawing/2014/main" id="{A856A86D-CF4E-9BE3-C265-9A2F7AA4BE8E}"/>
              </a:ext>
            </a:extLst>
          </p:cNvPr>
          <p:cNvSpPr txBox="1"/>
          <p:nvPr/>
        </p:nvSpPr>
        <p:spPr>
          <a:xfrm>
            <a:off x="282716" y="1989631"/>
            <a:ext cx="2472842" cy="954107"/>
          </a:xfrm>
          <a:prstGeom prst="rect">
            <a:avLst/>
          </a:prstGeom>
          <a:noFill/>
        </p:spPr>
        <p:txBody>
          <a:bodyPr wrap="square" rtlCol="0">
            <a:spAutoFit/>
          </a:bodyPr>
          <a:lstStyle/>
          <a:p>
            <a:r>
              <a:rPr lang="x-none" sz="2800" b="1" dirty="0">
                <a:solidFill>
                  <a:srgbClr val="27509D"/>
                </a:solidFill>
                <a:latin typeface="Montserrat SemiBold" pitchFamily="2" charset="77"/>
              </a:rPr>
              <a:t>Conceptual</a:t>
            </a:r>
          </a:p>
          <a:p>
            <a:r>
              <a:rPr lang="en-US" sz="2800" b="1" dirty="0">
                <a:solidFill>
                  <a:srgbClr val="27509D"/>
                </a:solidFill>
                <a:latin typeface="Montserrat SemiBold" pitchFamily="2" charset="77"/>
              </a:rPr>
              <a:t>E</a:t>
            </a:r>
            <a:r>
              <a:rPr lang="x-none" sz="2800" b="1" dirty="0">
                <a:solidFill>
                  <a:srgbClr val="27509D"/>
                </a:solidFill>
                <a:latin typeface="Montserrat SemiBold" pitchFamily="2" charset="77"/>
              </a:rPr>
              <a:t>vent</a:t>
            </a:r>
            <a:endParaRPr lang="x-none" sz="2800" b="1" dirty="0">
              <a:solidFill>
                <a:srgbClr val="7BC144"/>
              </a:solidFill>
              <a:latin typeface="Montserrat SemiBold" pitchFamily="2" charset="77"/>
            </a:endParaRPr>
          </a:p>
        </p:txBody>
      </p:sp>
      <p:cxnSp>
        <p:nvCxnSpPr>
          <p:cNvPr id="8" name="Straight Connector 7">
            <a:extLst>
              <a:ext uri="{FF2B5EF4-FFF2-40B4-BE49-F238E27FC236}">
                <a16:creationId xmlns="" xmlns:a16="http://schemas.microsoft.com/office/drawing/2014/main" id="{F9DD79B2-1D10-B395-69E5-F001BEAF562F}"/>
              </a:ext>
            </a:extLst>
          </p:cNvPr>
          <p:cNvCxnSpPr>
            <a:cxnSpLocks/>
          </p:cNvCxnSpPr>
          <p:nvPr/>
        </p:nvCxnSpPr>
        <p:spPr>
          <a:xfrm>
            <a:off x="394598" y="1989631"/>
            <a:ext cx="86579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86BB2C28-0756-9EA2-EC1B-DBBAD6EF7471}"/>
              </a:ext>
            </a:extLst>
          </p:cNvPr>
          <p:cNvSpPr txBox="1"/>
          <p:nvPr/>
        </p:nvSpPr>
        <p:spPr>
          <a:xfrm>
            <a:off x="7306962" y="3345293"/>
            <a:ext cx="2220097" cy="461665"/>
          </a:xfrm>
          <a:prstGeom prst="rect">
            <a:avLst/>
          </a:prstGeom>
          <a:noFill/>
        </p:spPr>
        <p:txBody>
          <a:bodyPr wrap="square" rtlCol="0">
            <a:spAutoFit/>
          </a:bodyPr>
          <a:lstStyle/>
          <a:p>
            <a:r>
              <a:rPr lang="en-US" sz="2400" b="1" dirty="0">
                <a:solidFill>
                  <a:srgbClr val="27509D"/>
                </a:solidFill>
                <a:latin typeface="Montserrat SemiBold" pitchFamily="2" charset="77"/>
              </a:rPr>
              <a:t>TẦM NHÌN</a:t>
            </a:r>
            <a:endParaRPr lang="x-none" sz="2400" b="1" dirty="0">
              <a:solidFill>
                <a:srgbClr val="7BC144"/>
              </a:solidFill>
              <a:latin typeface="Montserrat SemiBold" pitchFamily="2" charset="77"/>
            </a:endParaRPr>
          </a:p>
        </p:txBody>
      </p:sp>
      <p:sp>
        <p:nvSpPr>
          <p:cNvPr id="16" name="TextBox 15">
            <a:extLst>
              <a:ext uri="{FF2B5EF4-FFF2-40B4-BE49-F238E27FC236}">
                <a16:creationId xmlns="" xmlns:a16="http://schemas.microsoft.com/office/drawing/2014/main" id="{49FE0B8F-7116-2EFD-1FE4-CA8E37E95082}"/>
              </a:ext>
            </a:extLst>
          </p:cNvPr>
          <p:cNvSpPr txBox="1"/>
          <p:nvPr/>
        </p:nvSpPr>
        <p:spPr>
          <a:xfrm>
            <a:off x="3104410" y="4016939"/>
            <a:ext cx="3716520" cy="900246"/>
          </a:xfrm>
          <a:prstGeom prst="rect">
            <a:avLst/>
          </a:prstGeom>
          <a:noFill/>
        </p:spPr>
        <p:txBody>
          <a:bodyPr wrap="square" rtlCol="0">
            <a:spAutoFit/>
          </a:bodyPr>
          <a:lstStyle/>
          <a:p>
            <a:r>
              <a:rPr lang="vi-VN" sz="1050" dirty="0">
                <a:latin typeface="Montserrat Thin" pitchFamily="2" charset="77"/>
              </a:rPr>
              <a:t>Sứ mệnh của </a:t>
            </a:r>
            <a:r>
              <a:rPr lang="vi-VN" sz="1050" dirty="0" smtClean="0">
                <a:latin typeface="Montserrat Thin" pitchFamily="2" charset="77"/>
              </a:rPr>
              <a:t>NEXUS </a:t>
            </a:r>
            <a:r>
              <a:rPr lang="vi-VN" sz="1050" dirty="0">
                <a:latin typeface="Montserrat Thin" pitchFamily="2" charset="77"/>
              </a:rPr>
              <a:t>là đem lại những giải</a:t>
            </a:r>
          </a:p>
          <a:p>
            <a:r>
              <a:rPr lang="vi-VN" sz="1050" dirty="0">
                <a:latin typeface="Montserrat Thin" pitchFamily="2" charset="77"/>
              </a:rPr>
              <a:t>pháp truyền thông và tổ chức sự kiện hiệu quả nhất</a:t>
            </a:r>
          </a:p>
          <a:p>
            <a:r>
              <a:rPr lang="vi-VN" sz="1050" dirty="0">
                <a:latin typeface="Montserrat Thin" pitchFamily="2" charset="77"/>
              </a:rPr>
              <a:t>cho khách hàng trong kỷ nguyên số, giúp các quý đối</a:t>
            </a:r>
          </a:p>
          <a:p>
            <a:r>
              <a:rPr lang="vi-VN" sz="1050" dirty="0">
                <a:latin typeface="Montserrat Thin" pitchFamily="2" charset="77"/>
              </a:rPr>
              <a:t>tác nâng cao vị thế và đạt được mục tiêu trong chiến</a:t>
            </a:r>
          </a:p>
          <a:p>
            <a:r>
              <a:rPr lang="vi-VN" sz="1050" dirty="0">
                <a:latin typeface="Montserrat Thin" pitchFamily="2" charset="77"/>
              </a:rPr>
              <a:t>lược kinh doanh của mình.</a:t>
            </a:r>
            <a:endParaRPr lang="x-none" sz="1050" i="1" dirty="0">
              <a:solidFill>
                <a:schemeClr val="tx1">
                  <a:lumMod val="50000"/>
                  <a:lumOff val="50000"/>
                </a:schemeClr>
              </a:solidFill>
              <a:latin typeface="Montserrat Thin" pitchFamily="2" charset="77"/>
            </a:endParaRPr>
          </a:p>
        </p:txBody>
      </p:sp>
      <p:sp>
        <p:nvSpPr>
          <p:cNvPr id="17" name="TextBox 16">
            <a:extLst>
              <a:ext uri="{FF2B5EF4-FFF2-40B4-BE49-F238E27FC236}">
                <a16:creationId xmlns="" xmlns:a16="http://schemas.microsoft.com/office/drawing/2014/main" id="{BD8B376D-0505-AD7D-39C6-387D6F24F334}"/>
              </a:ext>
            </a:extLst>
          </p:cNvPr>
          <p:cNvSpPr txBox="1"/>
          <p:nvPr/>
        </p:nvSpPr>
        <p:spPr>
          <a:xfrm>
            <a:off x="3104410" y="5029959"/>
            <a:ext cx="3587578" cy="738664"/>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Our mission is to provide exceptional event planning services that exceed our clients' expectations and create unforgettable</a:t>
            </a:r>
          </a:p>
          <a:p>
            <a:r>
              <a:rPr lang="vi-VN" sz="1050" i="1" dirty="0">
                <a:solidFill>
                  <a:schemeClr val="tx1">
                    <a:lumMod val="50000"/>
                    <a:lumOff val="50000"/>
                  </a:schemeClr>
                </a:solidFill>
                <a:latin typeface="Montserrat Thin" pitchFamily="2" charset="77"/>
              </a:rPr>
              <a:t>experiences for their guests.</a:t>
            </a:r>
            <a:endParaRPr lang="x-none" sz="1050" i="1" dirty="0">
              <a:solidFill>
                <a:schemeClr val="tx1">
                  <a:lumMod val="50000"/>
                  <a:lumOff val="50000"/>
                </a:schemeClr>
              </a:solidFill>
              <a:latin typeface="Montserrat Thin" pitchFamily="2" charset="77"/>
            </a:endParaRPr>
          </a:p>
        </p:txBody>
      </p:sp>
      <p:sp>
        <p:nvSpPr>
          <p:cNvPr id="18" name="TextBox 17">
            <a:extLst>
              <a:ext uri="{FF2B5EF4-FFF2-40B4-BE49-F238E27FC236}">
                <a16:creationId xmlns="" xmlns:a16="http://schemas.microsoft.com/office/drawing/2014/main" id="{5F93271E-984F-476D-A782-3EA4F3D82AD8}"/>
              </a:ext>
            </a:extLst>
          </p:cNvPr>
          <p:cNvSpPr txBox="1"/>
          <p:nvPr/>
        </p:nvSpPr>
        <p:spPr>
          <a:xfrm>
            <a:off x="7306962" y="4016939"/>
            <a:ext cx="4073611" cy="900246"/>
          </a:xfrm>
          <a:prstGeom prst="rect">
            <a:avLst/>
          </a:prstGeom>
          <a:noFill/>
        </p:spPr>
        <p:txBody>
          <a:bodyPr wrap="square" rtlCol="0">
            <a:spAutoFit/>
          </a:bodyPr>
          <a:lstStyle/>
          <a:p>
            <a:r>
              <a:rPr lang="vi-VN" sz="1050" dirty="0" smtClean="0">
                <a:latin typeface="Montserrat Thin" pitchFamily="2" charset="77"/>
              </a:rPr>
              <a:t>NEXUS  </a:t>
            </a:r>
            <a:r>
              <a:rPr lang="vi-VN" sz="1050" dirty="0">
                <a:latin typeface="Montserrat Thin" pitchFamily="2" charset="77"/>
              </a:rPr>
              <a:t>hướng tới trở thành công ty hàng đầu</a:t>
            </a:r>
          </a:p>
          <a:p>
            <a:r>
              <a:rPr lang="vi-VN" sz="1050" dirty="0">
                <a:latin typeface="Montserrat Thin" pitchFamily="2" charset="77"/>
              </a:rPr>
              <a:t>về tổ chức sự kiện và ứng dụng công nghệ trong</a:t>
            </a:r>
          </a:p>
          <a:p>
            <a:r>
              <a:rPr lang="vi-VN" sz="1050" dirty="0">
                <a:latin typeface="Montserrat Thin" pitchFamily="2" charset="77"/>
              </a:rPr>
              <a:t>truyền thông tại Việt Nam, sẵn sàng chinh phục những</a:t>
            </a:r>
          </a:p>
          <a:p>
            <a:r>
              <a:rPr lang="vi-VN" sz="1050" dirty="0">
                <a:latin typeface="Montserrat Thin" pitchFamily="2" charset="77"/>
              </a:rPr>
              <a:t>công nghệ mới nhất để nâng tầm thương hiệu Việt</a:t>
            </a:r>
          </a:p>
          <a:p>
            <a:r>
              <a:rPr lang="vi-VN" sz="1050" dirty="0">
                <a:latin typeface="Montserrat Thin" pitchFamily="2" charset="77"/>
              </a:rPr>
              <a:t>Nam và Thế giới.</a:t>
            </a:r>
            <a:endParaRPr lang="x-none" sz="1050" i="1" dirty="0">
              <a:solidFill>
                <a:schemeClr val="tx1">
                  <a:lumMod val="50000"/>
                  <a:lumOff val="50000"/>
                </a:schemeClr>
              </a:solidFill>
              <a:latin typeface="Montserrat Thin" pitchFamily="2" charset="77"/>
            </a:endParaRPr>
          </a:p>
        </p:txBody>
      </p:sp>
      <p:sp>
        <p:nvSpPr>
          <p:cNvPr id="19" name="TextBox 18">
            <a:extLst>
              <a:ext uri="{FF2B5EF4-FFF2-40B4-BE49-F238E27FC236}">
                <a16:creationId xmlns="" xmlns:a16="http://schemas.microsoft.com/office/drawing/2014/main" id="{62CF9371-3AEB-8C23-C670-500E7BB225B1}"/>
              </a:ext>
            </a:extLst>
          </p:cNvPr>
          <p:cNvSpPr txBox="1"/>
          <p:nvPr/>
        </p:nvSpPr>
        <p:spPr>
          <a:xfrm>
            <a:off x="7306962" y="5029959"/>
            <a:ext cx="4073611" cy="1546577"/>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We strive to be innovative and creative in our approach, while maintaining the highest standards of professionalism and attention to detail. We are committed to building strong relationships with our clients, understanding their unique needs and vision, and working</a:t>
            </a:r>
          </a:p>
          <a:p>
            <a:r>
              <a:rPr lang="vi-VN" sz="1050" i="1" dirty="0">
                <a:solidFill>
                  <a:schemeClr val="tx1">
                    <a:lumMod val="50000"/>
                    <a:lumOff val="50000"/>
                  </a:schemeClr>
                </a:solidFill>
                <a:latin typeface="Montserrat Thin" pitchFamily="2" charset="77"/>
              </a:rPr>
              <a:t>tirelessly to bring that vision to life. Our goal is to be the go-to event agency for businesses and individuals who want to create truly memorable events that leave a lasting impression</a:t>
            </a:r>
            <a:endParaRPr lang="x-none" sz="1050" i="1" dirty="0">
              <a:solidFill>
                <a:schemeClr val="tx1">
                  <a:lumMod val="50000"/>
                  <a:lumOff val="50000"/>
                </a:schemeClr>
              </a:solidFill>
              <a:latin typeface="Montserrat Thin" pitchFamily="2" charset="77"/>
            </a:endParaRPr>
          </a:p>
        </p:txBody>
      </p:sp>
      <p:pic>
        <p:nvPicPr>
          <p:cNvPr id="5122" name="Picture 2" descr="Event Travel Management">
            <a:extLst>
              <a:ext uri="{FF2B5EF4-FFF2-40B4-BE49-F238E27FC236}">
                <a16:creationId xmlns="" xmlns:a16="http://schemas.microsoft.com/office/drawing/2014/main" id="{D8B7BD39-B93F-A451-7AE5-84EE320827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0000" b="20217"/>
          <a:stretch/>
        </p:blipFill>
        <p:spPr bwMode="auto">
          <a:xfrm>
            <a:off x="3104410" y="950909"/>
            <a:ext cx="8090812" cy="2193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027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859255"/>
            <a:ext cx="6945988" cy="523220"/>
          </a:xfrm>
          <a:prstGeom prst="rect">
            <a:avLst/>
          </a:prstGeom>
          <a:noFill/>
        </p:spPr>
        <p:txBody>
          <a:bodyPr wrap="square" rtlCol="0">
            <a:spAutoFit/>
          </a:bodyPr>
          <a:lstStyle/>
          <a:p>
            <a:r>
              <a:rPr lang="en-US" sz="2800" b="1" dirty="0">
                <a:solidFill>
                  <a:srgbClr val="27509D"/>
                </a:solidFill>
                <a:latin typeface="Montserrat SemiBold" pitchFamily="2" charset="77"/>
              </a:rPr>
              <a:t>QUY TRÌNH TRIỂN KHAI SỰ KIỆN</a:t>
            </a:r>
            <a:endParaRPr lang="x-none" sz="2800" b="1" dirty="0">
              <a:solidFill>
                <a:srgbClr val="7BC144"/>
              </a:solidFill>
              <a:latin typeface="Montserrat SemiBold" pitchFamily="2" charset="77"/>
            </a:endParaRPr>
          </a:p>
        </p:txBody>
      </p:sp>
      <p:sp>
        <p:nvSpPr>
          <p:cNvPr id="3" name="TextBox 2">
            <a:extLst>
              <a:ext uri="{FF2B5EF4-FFF2-40B4-BE49-F238E27FC236}">
                <a16:creationId xmlns="" xmlns:a16="http://schemas.microsoft.com/office/drawing/2014/main" id="{5C86AC2C-89F0-31C6-CFE3-BD17E834C8CE}"/>
              </a:ext>
            </a:extLst>
          </p:cNvPr>
          <p:cNvSpPr txBox="1"/>
          <p:nvPr/>
        </p:nvSpPr>
        <p:spPr>
          <a:xfrm>
            <a:off x="282715" y="1320179"/>
            <a:ext cx="8008669" cy="338554"/>
          </a:xfrm>
          <a:prstGeom prst="rect">
            <a:avLst/>
          </a:prstGeom>
          <a:noFill/>
        </p:spPr>
        <p:txBody>
          <a:bodyPr wrap="square" rtlCol="0">
            <a:spAutoFit/>
          </a:bodyPr>
          <a:lstStyle/>
          <a:p>
            <a:r>
              <a:rPr lang="en-US" sz="1600" b="1" dirty="0">
                <a:solidFill>
                  <a:schemeClr val="tx1">
                    <a:lumMod val="50000"/>
                    <a:lumOff val="50000"/>
                  </a:schemeClr>
                </a:solidFill>
                <a:latin typeface="Montserrat SemiBold" pitchFamily="2" charset="77"/>
              </a:rPr>
              <a:t>EVENT DEPLOYMENT PROCESS</a:t>
            </a:r>
            <a:endParaRPr lang="x-none" sz="1600" b="1" dirty="0">
              <a:solidFill>
                <a:schemeClr val="tx1">
                  <a:lumMod val="50000"/>
                  <a:lumOff val="50000"/>
                </a:schemeClr>
              </a:solidFill>
              <a:latin typeface="Montserrat SemiBold" pitchFamily="2" charset="77"/>
            </a:endParaRPr>
          </a:p>
        </p:txBody>
      </p:sp>
      <p:sp>
        <p:nvSpPr>
          <p:cNvPr id="6" name="TextBox 5">
            <a:extLst>
              <a:ext uri="{FF2B5EF4-FFF2-40B4-BE49-F238E27FC236}">
                <a16:creationId xmlns="" xmlns:a16="http://schemas.microsoft.com/office/drawing/2014/main" id="{898B7584-9BA7-2277-F76B-CC03E197AE21}"/>
              </a:ext>
            </a:extLst>
          </p:cNvPr>
          <p:cNvSpPr txBox="1"/>
          <p:nvPr/>
        </p:nvSpPr>
        <p:spPr>
          <a:xfrm>
            <a:off x="282715" y="2002973"/>
            <a:ext cx="4707924" cy="415498"/>
          </a:xfrm>
          <a:prstGeom prst="rect">
            <a:avLst/>
          </a:prstGeom>
          <a:noFill/>
        </p:spPr>
        <p:txBody>
          <a:bodyPr wrap="square" rtlCol="0">
            <a:spAutoFit/>
          </a:bodyPr>
          <a:lstStyle/>
          <a:p>
            <a:r>
              <a:rPr lang="vi-VN" sz="1050" dirty="0">
                <a:latin typeface="Montserrat Thin" pitchFamily="2" charset="77"/>
              </a:rPr>
              <a:t>Tiếp nhận các thông tin cơ bản như thời gian, địa điểm, tính chất sự kiện,... và những yêu cầu đặc biệt từ khách hàng</a:t>
            </a:r>
            <a:endParaRPr lang="x-none" sz="1050" i="1" dirty="0">
              <a:solidFill>
                <a:schemeClr val="tx1">
                  <a:lumMod val="50000"/>
                  <a:lumOff val="50000"/>
                </a:schemeClr>
              </a:solidFill>
              <a:latin typeface="Montserrat Thin" pitchFamily="2" charset="77"/>
            </a:endParaRPr>
          </a:p>
        </p:txBody>
      </p:sp>
      <p:sp>
        <p:nvSpPr>
          <p:cNvPr id="7" name="TextBox 6">
            <a:extLst>
              <a:ext uri="{FF2B5EF4-FFF2-40B4-BE49-F238E27FC236}">
                <a16:creationId xmlns="" xmlns:a16="http://schemas.microsoft.com/office/drawing/2014/main" id="{897EB522-00F3-6CE0-C2D5-52940A7B341A}"/>
              </a:ext>
            </a:extLst>
          </p:cNvPr>
          <p:cNvSpPr txBox="1"/>
          <p:nvPr/>
        </p:nvSpPr>
        <p:spPr>
          <a:xfrm>
            <a:off x="282714" y="2418471"/>
            <a:ext cx="4707925" cy="415498"/>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Receive basic information such as time, location, event type,.. and other special information from the client</a:t>
            </a:r>
            <a:endParaRPr lang="x-none" sz="1050" i="1" dirty="0">
              <a:solidFill>
                <a:schemeClr val="tx1">
                  <a:lumMod val="50000"/>
                  <a:lumOff val="50000"/>
                </a:schemeClr>
              </a:solidFill>
              <a:latin typeface="Montserrat Thin" pitchFamily="2" charset="77"/>
            </a:endParaRPr>
          </a:p>
        </p:txBody>
      </p:sp>
      <p:sp>
        <p:nvSpPr>
          <p:cNvPr id="8" name="TextBox 7">
            <a:extLst>
              <a:ext uri="{FF2B5EF4-FFF2-40B4-BE49-F238E27FC236}">
                <a16:creationId xmlns="" xmlns:a16="http://schemas.microsoft.com/office/drawing/2014/main" id="{0A949197-ADEC-1C43-93C0-64C65023C2E4}"/>
              </a:ext>
            </a:extLst>
          </p:cNvPr>
          <p:cNvSpPr txBox="1"/>
          <p:nvPr/>
        </p:nvSpPr>
        <p:spPr>
          <a:xfrm>
            <a:off x="282715" y="1689510"/>
            <a:ext cx="3593188" cy="307777"/>
          </a:xfrm>
          <a:prstGeom prst="rect">
            <a:avLst/>
          </a:prstGeom>
          <a:noFill/>
        </p:spPr>
        <p:txBody>
          <a:bodyPr wrap="square" rtlCol="0">
            <a:spAutoFit/>
          </a:bodyPr>
          <a:lstStyle/>
          <a:p>
            <a:r>
              <a:rPr lang="en-US" sz="1400" b="1" dirty="0">
                <a:solidFill>
                  <a:srgbClr val="7BC144"/>
                </a:solidFill>
                <a:latin typeface="Montserrat SemiBold" pitchFamily="2" charset="77"/>
              </a:rPr>
              <a:t>01 NHẬN BRIEF </a:t>
            </a:r>
            <a:r>
              <a:rPr lang="en-US" sz="1100" b="1" dirty="0">
                <a:solidFill>
                  <a:schemeClr val="tx1">
                    <a:lumMod val="50000"/>
                    <a:lumOff val="50000"/>
                  </a:schemeClr>
                </a:solidFill>
                <a:latin typeface="Montserrat SemiBold" pitchFamily="2" charset="77"/>
              </a:rPr>
              <a:t>Receive Brief</a:t>
            </a:r>
            <a:endParaRPr lang="x-none" sz="1400" b="1" dirty="0">
              <a:solidFill>
                <a:schemeClr val="tx1">
                  <a:lumMod val="50000"/>
                  <a:lumOff val="50000"/>
                </a:schemeClr>
              </a:solidFill>
              <a:latin typeface="Montserrat SemiBold" pitchFamily="2" charset="77"/>
            </a:endParaRPr>
          </a:p>
        </p:txBody>
      </p:sp>
      <p:sp>
        <p:nvSpPr>
          <p:cNvPr id="9" name="TextBox 8">
            <a:extLst>
              <a:ext uri="{FF2B5EF4-FFF2-40B4-BE49-F238E27FC236}">
                <a16:creationId xmlns="" xmlns:a16="http://schemas.microsoft.com/office/drawing/2014/main" id="{33277D88-7507-21FE-32C3-BD56030CD6EC}"/>
              </a:ext>
            </a:extLst>
          </p:cNvPr>
          <p:cNvSpPr txBox="1"/>
          <p:nvPr/>
        </p:nvSpPr>
        <p:spPr>
          <a:xfrm>
            <a:off x="282715" y="3216218"/>
            <a:ext cx="4707924" cy="253916"/>
          </a:xfrm>
          <a:prstGeom prst="rect">
            <a:avLst/>
          </a:prstGeom>
          <a:noFill/>
        </p:spPr>
        <p:txBody>
          <a:bodyPr wrap="square" rtlCol="0">
            <a:spAutoFit/>
          </a:bodyPr>
          <a:lstStyle/>
          <a:p>
            <a:r>
              <a:rPr lang="vi-VN" sz="1050" dirty="0">
                <a:latin typeface="Montserrat Thin" pitchFamily="2" charset="77"/>
              </a:rPr>
              <a:t>Phân tích và nghiên cứu thông tin sự kiện đã nhận được</a:t>
            </a:r>
            <a:endParaRPr lang="x-none" sz="1050" i="1" dirty="0">
              <a:solidFill>
                <a:schemeClr val="tx1">
                  <a:lumMod val="50000"/>
                  <a:lumOff val="50000"/>
                </a:schemeClr>
              </a:solidFill>
              <a:latin typeface="Montserrat Thin" pitchFamily="2" charset="77"/>
            </a:endParaRPr>
          </a:p>
        </p:txBody>
      </p:sp>
      <p:sp>
        <p:nvSpPr>
          <p:cNvPr id="10" name="TextBox 9">
            <a:extLst>
              <a:ext uri="{FF2B5EF4-FFF2-40B4-BE49-F238E27FC236}">
                <a16:creationId xmlns="" xmlns:a16="http://schemas.microsoft.com/office/drawing/2014/main" id="{A84A5888-1373-1858-B129-C19922F86A81}"/>
              </a:ext>
            </a:extLst>
          </p:cNvPr>
          <p:cNvSpPr txBox="1"/>
          <p:nvPr/>
        </p:nvSpPr>
        <p:spPr>
          <a:xfrm>
            <a:off x="282714" y="3470134"/>
            <a:ext cx="4707925" cy="253916"/>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Analyze and research received event information</a:t>
            </a:r>
            <a:endParaRPr lang="x-none" sz="1050" i="1" dirty="0">
              <a:solidFill>
                <a:schemeClr val="tx1">
                  <a:lumMod val="50000"/>
                  <a:lumOff val="50000"/>
                </a:schemeClr>
              </a:solidFill>
              <a:latin typeface="Montserrat Thin" pitchFamily="2" charset="77"/>
            </a:endParaRPr>
          </a:p>
        </p:txBody>
      </p:sp>
      <p:sp>
        <p:nvSpPr>
          <p:cNvPr id="11" name="TextBox 10">
            <a:extLst>
              <a:ext uri="{FF2B5EF4-FFF2-40B4-BE49-F238E27FC236}">
                <a16:creationId xmlns="" xmlns:a16="http://schemas.microsoft.com/office/drawing/2014/main" id="{A4CD35B2-66B4-2958-1795-CA2639D1B959}"/>
              </a:ext>
            </a:extLst>
          </p:cNvPr>
          <p:cNvSpPr txBox="1"/>
          <p:nvPr/>
        </p:nvSpPr>
        <p:spPr>
          <a:xfrm>
            <a:off x="282715" y="2902755"/>
            <a:ext cx="3593188" cy="307777"/>
          </a:xfrm>
          <a:prstGeom prst="rect">
            <a:avLst/>
          </a:prstGeom>
          <a:noFill/>
        </p:spPr>
        <p:txBody>
          <a:bodyPr wrap="square" rtlCol="0">
            <a:spAutoFit/>
          </a:bodyPr>
          <a:lstStyle/>
          <a:p>
            <a:r>
              <a:rPr lang="en-US" sz="1400" b="1" dirty="0">
                <a:solidFill>
                  <a:srgbClr val="7BC144"/>
                </a:solidFill>
                <a:latin typeface="Montserrat SemiBold" pitchFamily="2" charset="77"/>
              </a:rPr>
              <a:t>02 PHÂN TÍCH BRIEF </a:t>
            </a:r>
            <a:r>
              <a:rPr lang="en-US" sz="1100" b="1" dirty="0">
                <a:solidFill>
                  <a:schemeClr val="tx1">
                    <a:lumMod val="50000"/>
                    <a:lumOff val="50000"/>
                  </a:schemeClr>
                </a:solidFill>
                <a:latin typeface="Montserrat SemiBold" pitchFamily="2" charset="77"/>
              </a:rPr>
              <a:t>Debrief</a:t>
            </a:r>
            <a:endParaRPr lang="x-none" sz="1400" b="1" dirty="0">
              <a:solidFill>
                <a:schemeClr val="tx1">
                  <a:lumMod val="50000"/>
                  <a:lumOff val="50000"/>
                </a:schemeClr>
              </a:solidFill>
              <a:latin typeface="Montserrat SemiBold" pitchFamily="2" charset="77"/>
            </a:endParaRPr>
          </a:p>
        </p:txBody>
      </p:sp>
      <p:sp>
        <p:nvSpPr>
          <p:cNvPr id="14" name="TextBox 13">
            <a:extLst>
              <a:ext uri="{FF2B5EF4-FFF2-40B4-BE49-F238E27FC236}">
                <a16:creationId xmlns="" xmlns:a16="http://schemas.microsoft.com/office/drawing/2014/main" id="{78F58306-0304-E76D-1DAB-CCA19B1F153E}"/>
              </a:ext>
            </a:extLst>
          </p:cNvPr>
          <p:cNvSpPr txBox="1"/>
          <p:nvPr/>
        </p:nvSpPr>
        <p:spPr>
          <a:xfrm>
            <a:off x="282715" y="4110815"/>
            <a:ext cx="4707924" cy="253916"/>
          </a:xfrm>
          <a:prstGeom prst="rect">
            <a:avLst/>
          </a:prstGeom>
          <a:noFill/>
        </p:spPr>
        <p:txBody>
          <a:bodyPr wrap="square" rtlCol="0">
            <a:spAutoFit/>
          </a:bodyPr>
          <a:lstStyle/>
          <a:p>
            <a:r>
              <a:rPr lang="vi-VN" sz="1050" dirty="0">
                <a:latin typeface="Montserrat Thin" pitchFamily="2" charset="77"/>
              </a:rPr>
              <a:t>Bắt tay lên ý tưởng chương trình và phác thảo không gian sự kiện</a:t>
            </a:r>
            <a:endParaRPr lang="x-none" sz="1050" i="1" dirty="0">
              <a:solidFill>
                <a:schemeClr val="tx1">
                  <a:lumMod val="50000"/>
                  <a:lumOff val="50000"/>
                </a:schemeClr>
              </a:solidFill>
              <a:latin typeface="Montserrat Thin" pitchFamily="2" charset="77"/>
            </a:endParaRPr>
          </a:p>
        </p:txBody>
      </p:sp>
      <p:sp>
        <p:nvSpPr>
          <p:cNvPr id="15" name="TextBox 14">
            <a:extLst>
              <a:ext uri="{FF2B5EF4-FFF2-40B4-BE49-F238E27FC236}">
                <a16:creationId xmlns="" xmlns:a16="http://schemas.microsoft.com/office/drawing/2014/main" id="{BEECD23F-6AEB-E45C-6B16-CE3483CE81F8}"/>
              </a:ext>
            </a:extLst>
          </p:cNvPr>
          <p:cNvSpPr txBox="1"/>
          <p:nvPr/>
        </p:nvSpPr>
        <p:spPr>
          <a:xfrm>
            <a:off x="282714" y="4364936"/>
            <a:ext cx="4707925" cy="253916"/>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Come up with Event conceptual ideas and event spaces</a:t>
            </a:r>
            <a:endParaRPr lang="x-none" sz="1050" i="1" dirty="0">
              <a:solidFill>
                <a:schemeClr val="tx1">
                  <a:lumMod val="50000"/>
                  <a:lumOff val="50000"/>
                </a:schemeClr>
              </a:solidFill>
              <a:latin typeface="Montserrat Thin" pitchFamily="2" charset="77"/>
            </a:endParaRPr>
          </a:p>
        </p:txBody>
      </p:sp>
      <p:sp>
        <p:nvSpPr>
          <p:cNvPr id="16" name="TextBox 15">
            <a:extLst>
              <a:ext uri="{FF2B5EF4-FFF2-40B4-BE49-F238E27FC236}">
                <a16:creationId xmlns="" xmlns:a16="http://schemas.microsoft.com/office/drawing/2014/main" id="{4AAB470B-918A-241F-8830-37CE6C894378}"/>
              </a:ext>
            </a:extLst>
          </p:cNvPr>
          <p:cNvSpPr txBox="1"/>
          <p:nvPr/>
        </p:nvSpPr>
        <p:spPr>
          <a:xfrm>
            <a:off x="282715" y="3797352"/>
            <a:ext cx="4437566" cy="307777"/>
          </a:xfrm>
          <a:prstGeom prst="rect">
            <a:avLst/>
          </a:prstGeom>
          <a:noFill/>
        </p:spPr>
        <p:txBody>
          <a:bodyPr wrap="square" rtlCol="0">
            <a:spAutoFit/>
          </a:bodyPr>
          <a:lstStyle/>
          <a:p>
            <a:r>
              <a:rPr lang="en-US" sz="1400" b="1" dirty="0">
                <a:solidFill>
                  <a:srgbClr val="7BC144"/>
                </a:solidFill>
                <a:latin typeface="Montserrat SemiBold" pitchFamily="2" charset="77"/>
              </a:rPr>
              <a:t>03 XÂY DỰNG CONCEPT</a:t>
            </a:r>
            <a:r>
              <a:rPr lang="en-US" sz="1100" b="1" dirty="0">
                <a:solidFill>
                  <a:schemeClr val="tx1">
                    <a:lumMod val="50000"/>
                    <a:lumOff val="50000"/>
                  </a:schemeClr>
                </a:solidFill>
                <a:latin typeface="Montserrat SemiBold" pitchFamily="2" charset="77"/>
              </a:rPr>
              <a:t> Brainstorming and ideation</a:t>
            </a:r>
            <a:endParaRPr lang="x-none" sz="1400" b="1" dirty="0">
              <a:solidFill>
                <a:schemeClr val="tx1">
                  <a:lumMod val="50000"/>
                  <a:lumOff val="50000"/>
                </a:schemeClr>
              </a:solidFill>
              <a:latin typeface="Montserrat SemiBold" pitchFamily="2" charset="77"/>
            </a:endParaRPr>
          </a:p>
        </p:txBody>
      </p:sp>
      <p:sp>
        <p:nvSpPr>
          <p:cNvPr id="17" name="TextBox 16">
            <a:extLst>
              <a:ext uri="{FF2B5EF4-FFF2-40B4-BE49-F238E27FC236}">
                <a16:creationId xmlns="" xmlns:a16="http://schemas.microsoft.com/office/drawing/2014/main" id="{32C87BCA-E420-5B26-DF46-EE16A77F0935}"/>
              </a:ext>
            </a:extLst>
          </p:cNvPr>
          <p:cNvSpPr txBox="1"/>
          <p:nvPr/>
        </p:nvSpPr>
        <p:spPr>
          <a:xfrm>
            <a:off x="282715" y="5005617"/>
            <a:ext cx="4707924" cy="253916"/>
          </a:xfrm>
          <a:prstGeom prst="rect">
            <a:avLst/>
          </a:prstGeom>
          <a:noFill/>
        </p:spPr>
        <p:txBody>
          <a:bodyPr wrap="square" rtlCol="0">
            <a:spAutoFit/>
          </a:bodyPr>
          <a:lstStyle/>
          <a:p>
            <a:r>
              <a:rPr lang="vi-VN" sz="1050" dirty="0">
                <a:latin typeface="Montserrat Thin" pitchFamily="2" charset="77"/>
              </a:rPr>
              <a:t>Trao đổi thông tin nội bộ và với khách hàng</a:t>
            </a:r>
            <a:endParaRPr lang="x-none" sz="1050" i="1" dirty="0">
              <a:solidFill>
                <a:schemeClr val="tx1">
                  <a:lumMod val="50000"/>
                  <a:lumOff val="50000"/>
                </a:schemeClr>
              </a:solidFill>
              <a:latin typeface="Montserrat Thin" pitchFamily="2" charset="77"/>
            </a:endParaRPr>
          </a:p>
        </p:txBody>
      </p:sp>
      <p:sp>
        <p:nvSpPr>
          <p:cNvPr id="18" name="TextBox 17">
            <a:extLst>
              <a:ext uri="{FF2B5EF4-FFF2-40B4-BE49-F238E27FC236}">
                <a16:creationId xmlns="" xmlns:a16="http://schemas.microsoft.com/office/drawing/2014/main" id="{EFC39990-BB6F-3C0E-3294-B8721979F77F}"/>
              </a:ext>
            </a:extLst>
          </p:cNvPr>
          <p:cNvSpPr txBox="1"/>
          <p:nvPr/>
        </p:nvSpPr>
        <p:spPr>
          <a:xfrm>
            <a:off x="282714" y="5259738"/>
            <a:ext cx="4707925" cy="253916"/>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Exchange internal information with Clients</a:t>
            </a:r>
            <a:endParaRPr lang="x-none" sz="1050" i="1" dirty="0">
              <a:solidFill>
                <a:schemeClr val="tx1">
                  <a:lumMod val="50000"/>
                  <a:lumOff val="50000"/>
                </a:schemeClr>
              </a:solidFill>
              <a:latin typeface="Montserrat Thin" pitchFamily="2" charset="77"/>
            </a:endParaRPr>
          </a:p>
        </p:txBody>
      </p:sp>
      <p:sp>
        <p:nvSpPr>
          <p:cNvPr id="19" name="TextBox 18">
            <a:extLst>
              <a:ext uri="{FF2B5EF4-FFF2-40B4-BE49-F238E27FC236}">
                <a16:creationId xmlns="" xmlns:a16="http://schemas.microsoft.com/office/drawing/2014/main" id="{424C6269-E5DA-7B98-4703-C9F0DF9F4AD1}"/>
              </a:ext>
            </a:extLst>
          </p:cNvPr>
          <p:cNvSpPr txBox="1"/>
          <p:nvPr/>
        </p:nvSpPr>
        <p:spPr>
          <a:xfrm>
            <a:off x="282715" y="4692154"/>
            <a:ext cx="4437566" cy="307777"/>
          </a:xfrm>
          <a:prstGeom prst="rect">
            <a:avLst/>
          </a:prstGeom>
          <a:noFill/>
        </p:spPr>
        <p:txBody>
          <a:bodyPr wrap="square" rtlCol="0">
            <a:spAutoFit/>
          </a:bodyPr>
          <a:lstStyle/>
          <a:p>
            <a:r>
              <a:rPr lang="en-US" sz="1400" b="1" dirty="0">
                <a:solidFill>
                  <a:srgbClr val="7BC144"/>
                </a:solidFill>
                <a:latin typeface="Montserrat SemiBold" pitchFamily="2" charset="77"/>
              </a:rPr>
              <a:t>04 TRAO ĐỔI THÔNG TIN </a:t>
            </a:r>
            <a:r>
              <a:rPr lang="en-US" sz="1100" b="1" dirty="0">
                <a:solidFill>
                  <a:schemeClr val="tx1">
                    <a:lumMod val="50000"/>
                    <a:lumOff val="50000"/>
                  </a:schemeClr>
                </a:solidFill>
                <a:latin typeface="Montserrat SemiBold" pitchFamily="2" charset="77"/>
              </a:rPr>
              <a:t>Exchange Information</a:t>
            </a:r>
            <a:endParaRPr lang="x-none" sz="1400" b="1" dirty="0">
              <a:solidFill>
                <a:schemeClr val="tx1">
                  <a:lumMod val="50000"/>
                  <a:lumOff val="50000"/>
                </a:schemeClr>
              </a:solidFill>
              <a:latin typeface="Montserrat SemiBold" pitchFamily="2" charset="77"/>
            </a:endParaRPr>
          </a:p>
        </p:txBody>
      </p:sp>
      <p:sp>
        <p:nvSpPr>
          <p:cNvPr id="20" name="TextBox 19">
            <a:extLst>
              <a:ext uri="{FF2B5EF4-FFF2-40B4-BE49-F238E27FC236}">
                <a16:creationId xmlns="" xmlns:a16="http://schemas.microsoft.com/office/drawing/2014/main" id="{6BC9B97D-8DCD-0F5B-FF94-E6ED5DAB1B3A}"/>
              </a:ext>
            </a:extLst>
          </p:cNvPr>
          <p:cNvSpPr txBox="1"/>
          <p:nvPr/>
        </p:nvSpPr>
        <p:spPr>
          <a:xfrm>
            <a:off x="253883" y="5839110"/>
            <a:ext cx="4707924" cy="415498"/>
          </a:xfrm>
          <a:prstGeom prst="rect">
            <a:avLst/>
          </a:prstGeom>
          <a:noFill/>
        </p:spPr>
        <p:txBody>
          <a:bodyPr wrap="square" rtlCol="0">
            <a:spAutoFit/>
          </a:bodyPr>
          <a:lstStyle/>
          <a:p>
            <a:r>
              <a:rPr lang="vi-VN" sz="1050" dirty="0">
                <a:latin typeface="Montserrat Thin" pitchFamily="2" charset="77"/>
              </a:rPr>
              <a:t>Sau khi đã đồng thuận về phương án thực hiện, đội sản xuất bắt đầu</a:t>
            </a:r>
          </a:p>
          <a:p>
            <a:r>
              <a:rPr lang="vi-VN" sz="1050" dirty="0">
                <a:latin typeface="Montserrat Thin" pitchFamily="2" charset="77"/>
              </a:rPr>
              <a:t>làm việc với thiết kế, địa điểm, nhân sự</a:t>
            </a:r>
            <a:endParaRPr lang="x-none" sz="1050" i="1" dirty="0">
              <a:solidFill>
                <a:schemeClr val="tx1">
                  <a:lumMod val="50000"/>
                  <a:lumOff val="50000"/>
                </a:schemeClr>
              </a:solidFill>
              <a:latin typeface="Montserrat Thin" pitchFamily="2" charset="77"/>
            </a:endParaRPr>
          </a:p>
        </p:txBody>
      </p:sp>
      <p:sp>
        <p:nvSpPr>
          <p:cNvPr id="21" name="TextBox 20">
            <a:extLst>
              <a:ext uri="{FF2B5EF4-FFF2-40B4-BE49-F238E27FC236}">
                <a16:creationId xmlns="" xmlns:a16="http://schemas.microsoft.com/office/drawing/2014/main" id="{255CF267-4B7C-A4D0-AE5F-FF112D802285}"/>
              </a:ext>
            </a:extLst>
          </p:cNvPr>
          <p:cNvSpPr txBox="1"/>
          <p:nvPr/>
        </p:nvSpPr>
        <p:spPr>
          <a:xfrm>
            <a:off x="253882" y="6254608"/>
            <a:ext cx="4707925" cy="415498"/>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This plan should include a timeline of the event, a budget, a marketing strategy, and any other relevant details</a:t>
            </a:r>
            <a:endParaRPr lang="x-none" sz="1050" i="1" dirty="0">
              <a:solidFill>
                <a:schemeClr val="tx1">
                  <a:lumMod val="50000"/>
                  <a:lumOff val="50000"/>
                </a:schemeClr>
              </a:solidFill>
              <a:latin typeface="Montserrat Thin" pitchFamily="2" charset="77"/>
            </a:endParaRPr>
          </a:p>
        </p:txBody>
      </p:sp>
      <p:sp>
        <p:nvSpPr>
          <p:cNvPr id="22" name="TextBox 21">
            <a:extLst>
              <a:ext uri="{FF2B5EF4-FFF2-40B4-BE49-F238E27FC236}">
                <a16:creationId xmlns="" xmlns:a16="http://schemas.microsoft.com/office/drawing/2014/main" id="{98D9B446-DB0B-C121-A81C-92190E937E19}"/>
              </a:ext>
            </a:extLst>
          </p:cNvPr>
          <p:cNvSpPr txBox="1"/>
          <p:nvPr/>
        </p:nvSpPr>
        <p:spPr>
          <a:xfrm>
            <a:off x="253882" y="5525647"/>
            <a:ext cx="4973025" cy="307777"/>
          </a:xfrm>
          <a:prstGeom prst="rect">
            <a:avLst/>
          </a:prstGeom>
          <a:noFill/>
        </p:spPr>
        <p:txBody>
          <a:bodyPr wrap="square" rtlCol="0">
            <a:spAutoFit/>
          </a:bodyPr>
          <a:lstStyle/>
          <a:p>
            <a:r>
              <a:rPr lang="en-US" sz="1400" b="1" dirty="0">
                <a:solidFill>
                  <a:srgbClr val="7BC144"/>
                </a:solidFill>
                <a:latin typeface="Montserrat SemiBold" pitchFamily="2" charset="77"/>
              </a:rPr>
              <a:t>05 TRIỂN KHAI CONCEPT </a:t>
            </a:r>
            <a:r>
              <a:rPr lang="en-US" sz="1100" b="1" dirty="0">
                <a:solidFill>
                  <a:schemeClr val="tx1">
                    <a:lumMod val="50000"/>
                    <a:lumOff val="50000"/>
                  </a:schemeClr>
                </a:solidFill>
                <a:latin typeface="Montserrat SemiBold" pitchFamily="2" charset="77"/>
              </a:rPr>
              <a:t>Develop a detailed concept plan</a:t>
            </a:r>
            <a:endParaRPr lang="x-none" sz="1400" b="1" dirty="0">
              <a:solidFill>
                <a:schemeClr val="tx1">
                  <a:lumMod val="50000"/>
                  <a:lumOff val="50000"/>
                </a:schemeClr>
              </a:solidFill>
              <a:latin typeface="Montserrat SemiBold" pitchFamily="2" charset="77"/>
            </a:endParaRPr>
          </a:p>
        </p:txBody>
      </p:sp>
      <p:sp>
        <p:nvSpPr>
          <p:cNvPr id="23" name="TextBox 22">
            <a:extLst>
              <a:ext uri="{FF2B5EF4-FFF2-40B4-BE49-F238E27FC236}">
                <a16:creationId xmlns="" xmlns:a16="http://schemas.microsoft.com/office/drawing/2014/main" id="{9E0D18E5-089A-812D-9211-95580EE1F29B}"/>
              </a:ext>
            </a:extLst>
          </p:cNvPr>
          <p:cNvSpPr txBox="1"/>
          <p:nvPr/>
        </p:nvSpPr>
        <p:spPr>
          <a:xfrm>
            <a:off x="6662921" y="1181678"/>
            <a:ext cx="4707924" cy="253916"/>
          </a:xfrm>
          <a:prstGeom prst="rect">
            <a:avLst/>
          </a:prstGeom>
          <a:noFill/>
        </p:spPr>
        <p:txBody>
          <a:bodyPr wrap="square" rtlCol="0">
            <a:spAutoFit/>
          </a:bodyPr>
          <a:lstStyle/>
          <a:p>
            <a:r>
              <a:rPr lang="vi-VN" sz="1050" dirty="0">
                <a:latin typeface="Montserrat Thin" pitchFamily="2" charset="77"/>
              </a:rPr>
              <a:t>Trao đổi lại với KH về kế hoạch chi tiết và chỉnh sửa (nếu có)</a:t>
            </a:r>
            <a:endParaRPr lang="x-none" sz="1050" i="1" dirty="0">
              <a:solidFill>
                <a:schemeClr val="tx1">
                  <a:lumMod val="50000"/>
                  <a:lumOff val="50000"/>
                </a:schemeClr>
              </a:solidFill>
              <a:latin typeface="Montserrat Thin" pitchFamily="2" charset="77"/>
            </a:endParaRPr>
          </a:p>
        </p:txBody>
      </p:sp>
      <p:sp>
        <p:nvSpPr>
          <p:cNvPr id="24" name="TextBox 23">
            <a:extLst>
              <a:ext uri="{FF2B5EF4-FFF2-40B4-BE49-F238E27FC236}">
                <a16:creationId xmlns="" xmlns:a16="http://schemas.microsoft.com/office/drawing/2014/main" id="{E4246EF7-DE6F-186C-2053-7607ADFB5A9E}"/>
              </a:ext>
            </a:extLst>
          </p:cNvPr>
          <p:cNvSpPr txBox="1"/>
          <p:nvPr/>
        </p:nvSpPr>
        <p:spPr>
          <a:xfrm>
            <a:off x="6662920" y="1435594"/>
            <a:ext cx="5529080" cy="253916"/>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The plan should be presented to the client for approval and feedback ( if needed)</a:t>
            </a:r>
            <a:endParaRPr lang="x-none" sz="1050" i="1" dirty="0">
              <a:solidFill>
                <a:schemeClr val="tx1">
                  <a:lumMod val="50000"/>
                  <a:lumOff val="50000"/>
                </a:schemeClr>
              </a:solidFill>
              <a:latin typeface="Montserrat Thin" pitchFamily="2" charset="77"/>
            </a:endParaRPr>
          </a:p>
        </p:txBody>
      </p:sp>
      <p:sp>
        <p:nvSpPr>
          <p:cNvPr id="25" name="TextBox 24">
            <a:extLst>
              <a:ext uri="{FF2B5EF4-FFF2-40B4-BE49-F238E27FC236}">
                <a16:creationId xmlns="" xmlns:a16="http://schemas.microsoft.com/office/drawing/2014/main" id="{9701C800-122D-550B-6D9E-C97B93C8605E}"/>
              </a:ext>
            </a:extLst>
          </p:cNvPr>
          <p:cNvSpPr txBox="1"/>
          <p:nvPr/>
        </p:nvSpPr>
        <p:spPr>
          <a:xfrm>
            <a:off x="6662921" y="868215"/>
            <a:ext cx="4359306" cy="307777"/>
          </a:xfrm>
          <a:prstGeom prst="rect">
            <a:avLst/>
          </a:prstGeom>
          <a:noFill/>
        </p:spPr>
        <p:txBody>
          <a:bodyPr wrap="square" rtlCol="0">
            <a:spAutoFit/>
          </a:bodyPr>
          <a:lstStyle/>
          <a:p>
            <a:r>
              <a:rPr lang="en-US" sz="1400" b="1" dirty="0">
                <a:solidFill>
                  <a:srgbClr val="7BC144"/>
                </a:solidFill>
                <a:latin typeface="Montserrat SemiBold" pitchFamily="2" charset="77"/>
              </a:rPr>
              <a:t>06 HOÀN THIỆN CONCEPT </a:t>
            </a:r>
            <a:r>
              <a:rPr lang="en-US" sz="1100" b="1" dirty="0">
                <a:solidFill>
                  <a:schemeClr val="tx1">
                    <a:lumMod val="50000"/>
                    <a:lumOff val="50000"/>
                  </a:schemeClr>
                </a:solidFill>
                <a:latin typeface="Montserrat SemiBold" pitchFamily="2" charset="77"/>
              </a:rPr>
              <a:t>Concept perfection</a:t>
            </a:r>
            <a:endParaRPr lang="x-none" sz="1400" b="1" dirty="0">
              <a:solidFill>
                <a:schemeClr val="tx1">
                  <a:lumMod val="50000"/>
                  <a:lumOff val="50000"/>
                </a:schemeClr>
              </a:solidFill>
              <a:latin typeface="Montserrat SemiBold" pitchFamily="2" charset="77"/>
            </a:endParaRPr>
          </a:p>
        </p:txBody>
      </p:sp>
      <p:sp>
        <p:nvSpPr>
          <p:cNvPr id="26" name="TextBox 25">
            <a:extLst>
              <a:ext uri="{FF2B5EF4-FFF2-40B4-BE49-F238E27FC236}">
                <a16:creationId xmlns="" xmlns:a16="http://schemas.microsoft.com/office/drawing/2014/main" id="{05513093-7919-CB56-CD51-64CBA8647894}"/>
              </a:ext>
            </a:extLst>
          </p:cNvPr>
          <p:cNvSpPr txBox="1"/>
          <p:nvPr/>
        </p:nvSpPr>
        <p:spPr>
          <a:xfrm>
            <a:off x="6662921" y="2002973"/>
            <a:ext cx="4707924" cy="415498"/>
          </a:xfrm>
          <a:prstGeom prst="rect">
            <a:avLst/>
          </a:prstGeom>
          <a:noFill/>
        </p:spPr>
        <p:txBody>
          <a:bodyPr wrap="square" rtlCol="0">
            <a:spAutoFit/>
          </a:bodyPr>
          <a:lstStyle/>
          <a:p>
            <a:r>
              <a:rPr lang="vi-VN" sz="1050" dirty="0">
                <a:latin typeface="Montserrat Thin" pitchFamily="2" charset="77"/>
              </a:rPr>
              <a:t>Thực hiện các thủ tục cần thiết như: chốt các hạng mục qua email,</a:t>
            </a:r>
          </a:p>
          <a:p>
            <a:r>
              <a:rPr lang="vi-VN" sz="1050" dirty="0">
                <a:latin typeface="Montserrat Thin" pitchFamily="2" charset="77"/>
              </a:rPr>
              <a:t>ký kết hợp đồng, thươngthảo với các đối tác, NCC,...</a:t>
            </a:r>
            <a:endParaRPr lang="x-none" sz="1050" i="1" dirty="0">
              <a:solidFill>
                <a:schemeClr val="tx1">
                  <a:lumMod val="50000"/>
                  <a:lumOff val="50000"/>
                </a:schemeClr>
              </a:solidFill>
              <a:latin typeface="Montserrat Thin" pitchFamily="2" charset="77"/>
            </a:endParaRPr>
          </a:p>
        </p:txBody>
      </p:sp>
      <p:sp>
        <p:nvSpPr>
          <p:cNvPr id="27" name="TextBox 26">
            <a:extLst>
              <a:ext uri="{FF2B5EF4-FFF2-40B4-BE49-F238E27FC236}">
                <a16:creationId xmlns="" xmlns:a16="http://schemas.microsoft.com/office/drawing/2014/main" id="{F8EBCA20-48DB-63AB-CF0A-36C8B0226A84}"/>
              </a:ext>
            </a:extLst>
          </p:cNvPr>
          <p:cNvSpPr txBox="1"/>
          <p:nvPr/>
        </p:nvSpPr>
        <p:spPr>
          <a:xfrm>
            <a:off x="6662920" y="2418471"/>
            <a:ext cx="4707925" cy="415498"/>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Carry out necessary procedures such as: finalizing items via email,</a:t>
            </a:r>
          </a:p>
          <a:p>
            <a:r>
              <a:rPr lang="vi-VN" sz="1050" i="1" dirty="0">
                <a:solidFill>
                  <a:schemeClr val="tx1">
                    <a:lumMod val="50000"/>
                    <a:lumOff val="50000"/>
                  </a:schemeClr>
                </a:solidFill>
                <a:latin typeface="Montserrat Thin" pitchFamily="2" charset="77"/>
              </a:rPr>
              <a:t>signing contracts, negotiating with partners, suppliers, etc.</a:t>
            </a:r>
            <a:endParaRPr lang="x-none" sz="1050" i="1" dirty="0">
              <a:solidFill>
                <a:schemeClr val="tx1">
                  <a:lumMod val="50000"/>
                  <a:lumOff val="50000"/>
                </a:schemeClr>
              </a:solidFill>
              <a:latin typeface="Montserrat Thin" pitchFamily="2" charset="77"/>
            </a:endParaRPr>
          </a:p>
        </p:txBody>
      </p:sp>
      <p:sp>
        <p:nvSpPr>
          <p:cNvPr id="28" name="TextBox 27">
            <a:extLst>
              <a:ext uri="{FF2B5EF4-FFF2-40B4-BE49-F238E27FC236}">
                <a16:creationId xmlns="" xmlns:a16="http://schemas.microsoft.com/office/drawing/2014/main" id="{F242BC5B-E8AC-DD87-8160-736045972AB2}"/>
              </a:ext>
            </a:extLst>
          </p:cNvPr>
          <p:cNvSpPr txBox="1"/>
          <p:nvPr/>
        </p:nvSpPr>
        <p:spPr>
          <a:xfrm>
            <a:off x="6662920" y="1689510"/>
            <a:ext cx="4707923" cy="307777"/>
          </a:xfrm>
          <a:prstGeom prst="rect">
            <a:avLst/>
          </a:prstGeom>
          <a:noFill/>
        </p:spPr>
        <p:txBody>
          <a:bodyPr wrap="square" rtlCol="0">
            <a:spAutoFit/>
          </a:bodyPr>
          <a:lstStyle/>
          <a:p>
            <a:r>
              <a:rPr lang="en-US" sz="1400" b="1" dirty="0">
                <a:solidFill>
                  <a:srgbClr val="7BC144"/>
                </a:solidFill>
                <a:latin typeface="Montserrat SemiBold" pitchFamily="2" charset="77"/>
              </a:rPr>
              <a:t>07 TRIỂN KHAI THỦ TỤC </a:t>
            </a:r>
            <a:r>
              <a:rPr lang="en-US" sz="1100" b="1" dirty="0">
                <a:solidFill>
                  <a:schemeClr val="tx1">
                    <a:lumMod val="50000"/>
                    <a:lumOff val="50000"/>
                  </a:schemeClr>
                </a:solidFill>
                <a:latin typeface="Montserrat SemiBold" pitchFamily="2" charset="77"/>
              </a:rPr>
              <a:t>Implement procedures</a:t>
            </a:r>
            <a:endParaRPr lang="x-none" sz="1400" b="1" dirty="0">
              <a:solidFill>
                <a:schemeClr val="tx1">
                  <a:lumMod val="50000"/>
                  <a:lumOff val="50000"/>
                </a:schemeClr>
              </a:solidFill>
              <a:latin typeface="Montserrat SemiBold" pitchFamily="2" charset="77"/>
            </a:endParaRPr>
          </a:p>
        </p:txBody>
      </p:sp>
      <p:sp>
        <p:nvSpPr>
          <p:cNvPr id="29" name="TextBox 28">
            <a:extLst>
              <a:ext uri="{FF2B5EF4-FFF2-40B4-BE49-F238E27FC236}">
                <a16:creationId xmlns="" xmlns:a16="http://schemas.microsoft.com/office/drawing/2014/main" id="{CF788541-3351-FC2F-5532-BA619CFB46E2}"/>
              </a:ext>
            </a:extLst>
          </p:cNvPr>
          <p:cNvSpPr txBox="1"/>
          <p:nvPr/>
        </p:nvSpPr>
        <p:spPr>
          <a:xfrm>
            <a:off x="6662921" y="3174105"/>
            <a:ext cx="4707924" cy="415498"/>
          </a:xfrm>
          <a:prstGeom prst="rect">
            <a:avLst/>
          </a:prstGeom>
          <a:noFill/>
        </p:spPr>
        <p:txBody>
          <a:bodyPr wrap="square" rtlCol="0">
            <a:spAutoFit/>
          </a:bodyPr>
          <a:lstStyle/>
          <a:p>
            <a:r>
              <a:rPr lang="vi-VN" sz="1050" dirty="0">
                <a:latin typeface="Montserrat Thin" pitchFamily="2" charset="77"/>
              </a:rPr>
              <a:t>Xây dựng checklist, timeline, plan set up và làm việc chi tiết với</a:t>
            </a:r>
          </a:p>
          <a:p>
            <a:r>
              <a:rPr lang="vi-VN" sz="1050" dirty="0">
                <a:latin typeface="Montserrat Thin" pitchFamily="2" charset="77"/>
              </a:rPr>
              <a:t>các nhóm liên quan</a:t>
            </a:r>
            <a:endParaRPr lang="x-none" sz="1050" i="1" dirty="0">
              <a:solidFill>
                <a:schemeClr val="tx1">
                  <a:lumMod val="50000"/>
                  <a:lumOff val="50000"/>
                </a:schemeClr>
              </a:solidFill>
              <a:latin typeface="Montserrat Thin" pitchFamily="2" charset="77"/>
            </a:endParaRPr>
          </a:p>
        </p:txBody>
      </p:sp>
      <p:sp>
        <p:nvSpPr>
          <p:cNvPr id="30" name="TextBox 29">
            <a:extLst>
              <a:ext uri="{FF2B5EF4-FFF2-40B4-BE49-F238E27FC236}">
                <a16:creationId xmlns="" xmlns:a16="http://schemas.microsoft.com/office/drawing/2014/main" id="{47FE0308-344C-B737-6B7B-B31208E2DAD0}"/>
              </a:ext>
            </a:extLst>
          </p:cNvPr>
          <p:cNvSpPr txBox="1"/>
          <p:nvPr/>
        </p:nvSpPr>
        <p:spPr>
          <a:xfrm>
            <a:off x="6662920" y="3589603"/>
            <a:ext cx="4707925" cy="415498"/>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Develop check list, timeline, arrange for event logistics such as</a:t>
            </a:r>
          </a:p>
          <a:p>
            <a:r>
              <a:rPr lang="vi-VN" sz="1050" i="1" dirty="0">
                <a:solidFill>
                  <a:schemeClr val="tx1">
                    <a:lumMod val="50000"/>
                    <a:lumOff val="50000"/>
                  </a:schemeClr>
                </a:solidFill>
                <a:latin typeface="Montserrat Thin" pitchFamily="2" charset="77"/>
              </a:rPr>
              <a:t>transportation, accommodations, and equipment rental</a:t>
            </a:r>
            <a:endParaRPr lang="x-none" sz="1050" i="1" dirty="0">
              <a:solidFill>
                <a:schemeClr val="tx1">
                  <a:lumMod val="50000"/>
                  <a:lumOff val="50000"/>
                </a:schemeClr>
              </a:solidFill>
              <a:latin typeface="Montserrat Thin" pitchFamily="2" charset="77"/>
            </a:endParaRPr>
          </a:p>
        </p:txBody>
      </p:sp>
      <p:sp>
        <p:nvSpPr>
          <p:cNvPr id="31" name="TextBox 30">
            <a:extLst>
              <a:ext uri="{FF2B5EF4-FFF2-40B4-BE49-F238E27FC236}">
                <a16:creationId xmlns="" xmlns:a16="http://schemas.microsoft.com/office/drawing/2014/main" id="{B6E4C2AE-87E5-B360-201D-FC004D90FEAA}"/>
              </a:ext>
            </a:extLst>
          </p:cNvPr>
          <p:cNvSpPr txBox="1"/>
          <p:nvPr/>
        </p:nvSpPr>
        <p:spPr>
          <a:xfrm>
            <a:off x="6662921" y="2860642"/>
            <a:ext cx="4557014" cy="307777"/>
          </a:xfrm>
          <a:prstGeom prst="rect">
            <a:avLst/>
          </a:prstGeom>
          <a:noFill/>
        </p:spPr>
        <p:txBody>
          <a:bodyPr wrap="square" rtlCol="0">
            <a:spAutoFit/>
          </a:bodyPr>
          <a:lstStyle/>
          <a:p>
            <a:r>
              <a:rPr lang="en-US" sz="1400" b="1" dirty="0">
                <a:solidFill>
                  <a:srgbClr val="7BC144"/>
                </a:solidFill>
                <a:latin typeface="Montserrat SemiBold" pitchFamily="2" charset="77"/>
              </a:rPr>
              <a:t>08 TRIỂN KHAI THỰC HIỆN </a:t>
            </a:r>
            <a:r>
              <a:rPr lang="en-US" sz="1100" b="1" dirty="0">
                <a:solidFill>
                  <a:schemeClr val="tx1">
                    <a:lumMod val="50000"/>
                    <a:lumOff val="50000"/>
                  </a:schemeClr>
                </a:solidFill>
                <a:latin typeface="Montserrat SemiBold" pitchFamily="2" charset="77"/>
              </a:rPr>
              <a:t>Implement Set-up</a:t>
            </a:r>
            <a:endParaRPr lang="x-none" sz="1400" b="1" dirty="0">
              <a:solidFill>
                <a:schemeClr val="tx1">
                  <a:lumMod val="50000"/>
                  <a:lumOff val="50000"/>
                </a:schemeClr>
              </a:solidFill>
              <a:latin typeface="Montserrat SemiBold" pitchFamily="2" charset="77"/>
            </a:endParaRPr>
          </a:p>
        </p:txBody>
      </p:sp>
      <p:sp>
        <p:nvSpPr>
          <p:cNvPr id="32" name="TextBox 31">
            <a:extLst>
              <a:ext uri="{FF2B5EF4-FFF2-40B4-BE49-F238E27FC236}">
                <a16:creationId xmlns="" xmlns:a16="http://schemas.microsoft.com/office/drawing/2014/main" id="{FCB7D2CE-84BF-BD74-557F-831861D705B3}"/>
              </a:ext>
            </a:extLst>
          </p:cNvPr>
          <p:cNvSpPr txBox="1"/>
          <p:nvPr/>
        </p:nvSpPr>
        <p:spPr>
          <a:xfrm>
            <a:off x="6662921" y="4376684"/>
            <a:ext cx="4707924" cy="415498"/>
          </a:xfrm>
          <a:prstGeom prst="rect">
            <a:avLst/>
          </a:prstGeom>
          <a:noFill/>
        </p:spPr>
        <p:txBody>
          <a:bodyPr wrap="square" rtlCol="0">
            <a:spAutoFit/>
          </a:bodyPr>
          <a:lstStyle/>
          <a:p>
            <a:r>
              <a:rPr lang="vi-VN" sz="1050" dirty="0">
                <a:latin typeface="Montserrat Thin" pitchFamily="2" charset="77"/>
              </a:rPr>
              <a:t>Xây dựng agenda, triển khai thi công lắp đặt và rà soát mọi</a:t>
            </a:r>
          </a:p>
          <a:p>
            <a:r>
              <a:rPr lang="vi-VN" sz="1050" dirty="0">
                <a:latin typeface="Montserrat Thin" pitchFamily="2" charset="77"/>
              </a:rPr>
              <a:t>hạng mục cho sự kiện</a:t>
            </a:r>
            <a:endParaRPr lang="x-none" sz="1050" i="1" dirty="0">
              <a:solidFill>
                <a:schemeClr val="tx1">
                  <a:lumMod val="50000"/>
                  <a:lumOff val="50000"/>
                </a:schemeClr>
              </a:solidFill>
              <a:latin typeface="Montserrat Thin" pitchFamily="2" charset="77"/>
            </a:endParaRPr>
          </a:p>
        </p:txBody>
      </p:sp>
      <p:sp>
        <p:nvSpPr>
          <p:cNvPr id="33" name="TextBox 32">
            <a:extLst>
              <a:ext uri="{FF2B5EF4-FFF2-40B4-BE49-F238E27FC236}">
                <a16:creationId xmlns="" xmlns:a16="http://schemas.microsoft.com/office/drawing/2014/main" id="{041BB9D0-914F-F0BF-068F-2C515D110056}"/>
              </a:ext>
            </a:extLst>
          </p:cNvPr>
          <p:cNvSpPr txBox="1"/>
          <p:nvPr/>
        </p:nvSpPr>
        <p:spPr>
          <a:xfrm>
            <a:off x="6662920" y="4792182"/>
            <a:ext cx="4707925" cy="577081"/>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Create event agenda, deploy construction and installation.</a:t>
            </a:r>
          </a:p>
          <a:p>
            <a:r>
              <a:rPr lang="vi-VN" sz="1050" i="1" dirty="0">
                <a:solidFill>
                  <a:schemeClr val="tx1">
                    <a:lumMod val="50000"/>
                    <a:lumOff val="50000"/>
                  </a:schemeClr>
                </a:solidFill>
                <a:latin typeface="Montserrat Thin" pitchFamily="2" charset="77"/>
              </a:rPr>
              <a:t>Create a contingency plan in case of unforeseen</a:t>
            </a:r>
          </a:p>
          <a:p>
            <a:r>
              <a:rPr lang="vi-VN" sz="1050" i="1" dirty="0">
                <a:solidFill>
                  <a:schemeClr val="tx1">
                    <a:lumMod val="50000"/>
                    <a:lumOff val="50000"/>
                  </a:schemeClr>
                </a:solidFill>
                <a:latin typeface="Montserrat Thin" pitchFamily="2" charset="77"/>
              </a:rPr>
              <a:t>circumstances, such as weather or technical difficulties</a:t>
            </a:r>
            <a:endParaRPr lang="x-none" sz="1050" i="1" dirty="0">
              <a:solidFill>
                <a:schemeClr val="tx1">
                  <a:lumMod val="50000"/>
                  <a:lumOff val="50000"/>
                </a:schemeClr>
              </a:solidFill>
              <a:latin typeface="Montserrat Thin" pitchFamily="2" charset="77"/>
            </a:endParaRPr>
          </a:p>
        </p:txBody>
      </p:sp>
      <p:sp>
        <p:nvSpPr>
          <p:cNvPr id="34" name="TextBox 33">
            <a:extLst>
              <a:ext uri="{FF2B5EF4-FFF2-40B4-BE49-F238E27FC236}">
                <a16:creationId xmlns="" xmlns:a16="http://schemas.microsoft.com/office/drawing/2014/main" id="{3937B9BC-7606-BDD0-C668-3C4348529FDF}"/>
              </a:ext>
            </a:extLst>
          </p:cNvPr>
          <p:cNvSpPr txBox="1"/>
          <p:nvPr/>
        </p:nvSpPr>
        <p:spPr>
          <a:xfrm>
            <a:off x="6662921" y="4063221"/>
            <a:ext cx="4359306" cy="307777"/>
          </a:xfrm>
          <a:prstGeom prst="rect">
            <a:avLst/>
          </a:prstGeom>
          <a:noFill/>
        </p:spPr>
        <p:txBody>
          <a:bodyPr wrap="square" rtlCol="0">
            <a:spAutoFit/>
          </a:bodyPr>
          <a:lstStyle/>
          <a:p>
            <a:r>
              <a:rPr lang="en-US" sz="1400" b="1" dirty="0">
                <a:solidFill>
                  <a:srgbClr val="7BC144"/>
                </a:solidFill>
                <a:latin typeface="Montserrat SemiBold" pitchFamily="2" charset="77"/>
              </a:rPr>
              <a:t>09 TRIỂN KHAI SẢN XUẤT </a:t>
            </a:r>
            <a:r>
              <a:rPr lang="en-US" sz="1100" b="1" dirty="0">
                <a:solidFill>
                  <a:schemeClr val="tx1">
                    <a:lumMod val="50000"/>
                    <a:lumOff val="50000"/>
                  </a:schemeClr>
                </a:solidFill>
                <a:latin typeface="Montserrat SemiBold" pitchFamily="2" charset="77"/>
              </a:rPr>
              <a:t>Implement production</a:t>
            </a:r>
            <a:endParaRPr lang="x-none" sz="1400" b="1" dirty="0">
              <a:solidFill>
                <a:schemeClr val="tx1">
                  <a:lumMod val="50000"/>
                  <a:lumOff val="50000"/>
                </a:schemeClr>
              </a:solidFill>
              <a:latin typeface="Montserrat SemiBold" pitchFamily="2" charset="77"/>
            </a:endParaRPr>
          </a:p>
        </p:txBody>
      </p:sp>
      <p:sp>
        <p:nvSpPr>
          <p:cNvPr id="35" name="TextBox 34">
            <a:extLst>
              <a:ext uri="{FF2B5EF4-FFF2-40B4-BE49-F238E27FC236}">
                <a16:creationId xmlns="" xmlns:a16="http://schemas.microsoft.com/office/drawing/2014/main" id="{1A80EFFA-BF3A-72D2-A475-DFD360051127}"/>
              </a:ext>
            </a:extLst>
          </p:cNvPr>
          <p:cNvSpPr txBox="1"/>
          <p:nvPr/>
        </p:nvSpPr>
        <p:spPr>
          <a:xfrm>
            <a:off x="6662921" y="5679484"/>
            <a:ext cx="4707924" cy="415498"/>
          </a:xfrm>
          <a:prstGeom prst="rect">
            <a:avLst/>
          </a:prstGeom>
          <a:noFill/>
        </p:spPr>
        <p:txBody>
          <a:bodyPr wrap="square" rtlCol="0">
            <a:spAutoFit/>
          </a:bodyPr>
          <a:lstStyle/>
          <a:p>
            <a:r>
              <a:rPr lang="vi-VN" sz="1050" dirty="0">
                <a:latin typeface="Montserrat Thin" pitchFamily="2" charset="77"/>
              </a:rPr>
              <a:t>Chạy theo timeline, xử lý các phát sinh và chụp ảnh nghiệm thu</a:t>
            </a:r>
          </a:p>
          <a:p>
            <a:r>
              <a:rPr lang="vi-VN" sz="1050" dirty="0">
                <a:latin typeface="Montserrat Thin" pitchFamily="2" charset="77"/>
              </a:rPr>
              <a:t>sản phẩm</a:t>
            </a:r>
            <a:endParaRPr lang="x-none" sz="1050" i="1" dirty="0">
              <a:solidFill>
                <a:schemeClr val="tx1">
                  <a:lumMod val="50000"/>
                  <a:lumOff val="50000"/>
                </a:schemeClr>
              </a:solidFill>
              <a:latin typeface="Montserrat Thin" pitchFamily="2" charset="77"/>
            </a:endParaRPr>
          </a:p>
        </p:txBody>
      </p:sp>
      <p:sp>
        <p:nvSpPr>
          <p:cNvPr id="36" name="TextBox 35">
            <a:extLst>
              <a:ext uri="{FF2B5EF4-FFF2-40B4-BE49-F238E27FC236}">
                <a16:creationId xmlns="" xmlns:a16="http://schemas.microsoft.com/office/drawing/2014/main" id="{4750D3BA-1861-E7A7-B788-32CE5AD16721}"/>
              </a:ext>
            </a:extLst>
          </p:cNvPr>
          <p:cNvSpPr txBox="1"/>
          <p:nvPr/>
        </p:nvSpPr>
        <p:spPr>
          <a:xfrm>
            <a:off x="6662920" y="6094982"/>
            <a:ext cx="4707925" cy="577081"/>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Ensuring that every detail is executed flawlessly. Monitor the event</a:t>
            </a:r>
          </a:p>
          <a:p>
            <a:r>
              <a:rPr lang="vi-VN" sz="1050" i="1" dirty="0">
                <a:solidFill>
                  <a:schemeClr val="tx1">
                    <a:lumMod val="50000"/>
                    <a:lumOff val="50000"/>
                  </a:schemeClr>
                </a:solidFill>
                <a:latin typeface="Montserrat Thin" pitchFamily="2" charset="77"/>
              </a:rPr>
              <a:t>and make any necessary adjustments to ensure that it runs smoothly</a:t>
            </a:r>
            <a:endParaRPr lang="x-none" sz="1050" i="1" dirty="0">
              <a:solidFill>
                <a:schemeClr val="tx1">
                  <a:lumMod val="50000"/>
                  <a:lumOff val="50000"/>
                </a:schemeClr>
              </a:solidFill>
              <a:latin typeface="Montserrat Thin" pitchFamily="2" charset="77"/>
            </a:endParaRPr>
          </a:p>
        </p:txBody>
      </p:sp>
      <p:sp>
        <p:nvSpPr>
          <p:cNvPr id="37" name="TextBox 36">
            <a:extLst>
              <a:ext uri="{FF2B5EF4-FFF2-40B4-BE49-F238E27FC236}">
                <a16:creationId xmlns="" xmlns:a16="http://schemas.microsoft.com/office/drawing/2014/main" id="{10F51D0E-FD8B-E7FF-9230-7E64C5F2FF26}"/>
              </a:ext>
            </a:extLst>
          </p:cNvPr>
          <p:cNvSpPr txBox="1"/>
          <p:nvPr/>
        </p:nvSpPr>
        <p:spPr>
          <a:xfrm>
            <a:off x="6662921" y="5366021"/>
            <a:ext cx="3593188" cy="307777"/>
          </a:xfrm>
          <a:prstGeom prst="rect">
            <a:avLst/>
          </a:prstGeom>
          <a:noFill/>
        </p:spPr>
        <p:txBody>
          <a:bodyPr wrap="square" rtlCol="0">
            <a:spAutoFit/>
          </a:bodyPr>
          <a:lstStyle/>
          <a:p>
            <a:r>
              <a:rPr lang="en-US" sz="1400" b="1" dirty="0">
                <a:solidFill>
                  <a:srgbClr val="7BC144"/>
                </a:solidFill>
                <a:latin typeface="Montserrat SemiBold" pitchFamily="2" charset="77"/>
              </a:rPr>
              <a:t>10 VẬN HÀNH SỰ KIỆN </a:t>
            </a:r>
            <a:r>
              <a:rPr lang="en-US" sz="1100" b="1" dirty="0">
                <a:solidFill>
                  <a:schemeClr val="tx1">
                    <a:lumMod val="50000"/>
                    <a:lumOff val="50000"/>
                  </a:schemeClr>
                </a:solidFill>
                <a:latin typeface="Montserrat SemiBold" pitchFamily="2" charset="77"/>
              </a:rPr>
              <a:t>Event Operation</a:t>
            </a:r>
            <a:endParaRPr lang="x-none" sz="1400" b="1" dirty="0">
              <a:solidFill>
                <a:schemeClr val="tx1">
                  <a:lumMod val="50000"/>
                  <a:lumOff val="50000"/>
                </a:schemeClr>
              </a:solidFill>
              <a:latin typeface="Montserrat SemiBold" pitchFamily="2" charset="77"/>
            </a:endParaRPr>
          </a:p>
        </p:txBody>
      </p:sp>
    </p:spTree>
    <p:extLst>
      <p:ext uri="{BB962C8B-B14F-4D97-AF65-F5344CB8AC3E}">
        <p14:creationId xmlns:p14="http://schemas.microsoft.com/office/powerpoint/2010/main" val="3689356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 xmlns:a16="http://schemas.microsoft.com/office/drawing/2014/main" id="{058D0A6A-7D7D-163B-978F-138378CB579C}"/>
              </a:ext>
            </a:extLst>
          </p:cNvPr>
          <p:cNvGrpSpPr/>
          <p:nvPr/>
        </p:nvGrpSpPr>
        <p:grpSpPr>
          <a:xfrm>
            <a:off x="10842484" y="5494835"/>
            <a:ext cx="2250621" cy="2250621"/>
            <a:chOff x="7104993" y="2448910"/>
            <a:chExt cx="5087007" cy="5087007"/>
          </a:xfrm>
        </p:grpSpPr>
        <p:sp>
          <p:nvSpPr>
            <p:cNvPr id="7" name="Oval 6">
              <a:extLst>
                <a:ext uri="{FF2B5EF4-FFF2-40B4-BE49-F238E27FC236}">
                  <a16:creationId xmlns="" xmlns:a16="http://schemas.microsoft.com/office/drawing/2014/main" id="{8B41FCC6-014C-EF81-8C3F-DED77CD19995}"/>
                </a:ext>
              </a:extLst>
            </p:cNvPr>
            <p:cNvSpPr/>
            <p:nvPr/>
          </p:nvSpPr>
          <p:spPr>
            <a:xfrm>
              <a:off x="7104993" y="2448910"/>
              <a:ext cx="5087007" cy="5087007"/>
            </a:xfrm>
            <a:prstGeom prst="ellipse">
              <a:avLst/>
            </a:prstGeom>
            <a:gradFill>
              <a:gsLst>
                <a:gs pos="0">
                  <a:schemeClr val="accent1">
                    <a:lumMod val="5000"/>
                    <a:lumOff val="95000"/>
                    <a:alpha val="41382"/>
                  </a:schemeClr>
                </a:gs>
                <a:gs pos="58000">
                  <a:srgbClr val="27509D"/>
                </a:gs>
                <a:gs pos="83000">
                  <a:srgbClr val="27509D"/>
                </a:gs>
                <a:gs pos="100000">
                  <a:srgbClr val="27509D">
                    <a:alpha val="40924"/>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Oval 7">
              <a:extLst>
                <a:ext uri="{FF2B5EF4-FFF2-40B4-BE49-F238E27FC236}">
                  <a16:creationId xmlns="" xmlns:a16="http://schemas.microsoft.com/office/drawing/2014/main" id="{476B85C6-4810-9EBD-0A2A-22EFF8378C09}"/>
                </a:ext>
              </a:extLst>
            </p:cNvPr>
            <p:cNvSpPr/>
            <p:nvPr/>
          </p:nvSpPr>
          <p:spPr>
            <a:xfrm>
              <a:off x="9255453" y="4599370"/>
              <a:ext cx="786086" cy="78608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Oval 8">
              <a:extLst>
                <a:ext uri="{FF2B5EF4-FFF2-40B4-BE49-F238E27FC236}">
                  <a16:creationId xmlns="" xmlns:a16="http://schemas.microsoft.com/office/drawing/2014/main" id="{1365ED29-9394-481F-7236-142FB613B7CF}"/>
                </a:ext>
              </a:extLst>
            </p:cNvPr>
            <p:cNvSpPr/>
            <p:nvPr/>
          </p:nvSpPr>
          <p:spPr>
            <a:xfrm>
              <a:off x="7684269" y="3028186"/>
              <a:ext cx="3928454" cy="392845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0" name="Oval 9">
              <a:extLst>
                <a:ext uri="{FF2B5EF4-FFF2-40B4-BE49-F238E27FC236}">
                  <a16:creationId xmlns="" xmlns:a16="http://schemas.microsoft.com/office/drawing/2014/main" id="{6B461C2C-19CF-AE8D-E851-3867675AE0DA}"/>
                </a:ext>
              </a:extLst>
            </p:cNvPr>
            <p:cNvSpPr/>
            <p:nvPr/>
          </p:nvSpPr>
          <p:spPr>
            <a:xfrm>
              <a:off x="7855823" y="3199740"/>
              <a:ext cx="3585345" cy="3585345"/>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1" name="Oval 10">
              <a:extLst>
                <a:ext uri="{FF2B5EF4-FFF2-40B4-BE49-F238E27FC236}">
                  <a16:creationId xmlns="" xmlns:a16="http://schemas.microsoft.com/office/drawing/2014/main" id="{CC7CE232-5466-C500-6401-3455C13A8C76}"/>
                </a:ext>
              </a:extLst>
            </p:cNvPr>
            <p:cNvSpPr/>
            <p:nvPr/>
          </p:nvSpPr>
          <p:spPr>
            <a:xfrm>
              <a:off x="8109871" y="3452496"/>
              <a:ext cx="3077247" cy="3077247"/>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2" name="Oval 11">
              <a:extLst>
                <a:ext uri="{FF2B5EF4-FFF2-40B4-BE49-F238E27FC236}">
                  <a16:creationId xmlns="" xmlns:a16="http://schemas.microsoft.com/office/drawing/2014/main" id="{CA479567-60F6-AB2C-2BE4-0F8B8446A893}"/>
                </a:ext>
              </a:extLst>
            </p:cNvPr>
            <p:cNvSpPr/>
            <p:nvPr/>
          </p:nvSpPr>
          <p:spPr>
            <a:xfrm>
              <a:off x="8300884" y="3639310"/>
              <a:ext cx="2695219" cy="26952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3" name="Oval 12">
              <a:extLst>
                <a:ext uri="{FF2B5EF4-FFF2-40B4-BE49-F238E27FC236}">
                  <a16:creationId xmlns="" xmlns:a16="http://schemas.microsoft.com/office/drawing/2014/main" id="{9AAFAA8D-86F2-53B0-95D2-7BD9D7494173}"/>
                </a:ext>
              </a:extLst>
            </p:cNvPr>
            <p:cNvSpPr/>
            <p:nvPr/>
          </p:nvSpPr>
          <p:spPr>
            <a:xfrm>
              <a:off x="8506459" y="3844885"/>
              <a:ext cx="2284068" cy="2284068"/>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4" name="Oval 13">
              <a:extLst>
                <a:ext uri="{FF2B5EF4-FFF2-40B4-BE49-F238E27FC236}">
                  <a16:creationId xmlns="" xmlns:a16="http://schemas.microsoft.com/office/drawing/2014/main" id="{828CD057-950E-4903-F199-8E139EA4CE3F}"/>
                </a:ext>
              </a:extLst>
            </p:cNvPr>
            <p:cNvSpPr/>
            <p:nvPr/>
          </p:nvSpPr>
          <p:spPr>
            <a:xfrm>
              <a:off x="8747997" y="4088994"/>
              <a:ext cx="1795850" cy="1795850"/>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INTRODUCTION </a:t>
            </a:r>
            <a:r>
              <a:rPr lang="x-none" sz="1050" dirty="0">
                <a:latin typeface="Montserrat Thin" pitchFamily="2" charset="77"/>
              </a:rPr>
              <a:t>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859255"/>
            <a:ext cx="4318649" cy="523220"/>
          </a:xfrm>
          <a:prstGeom prst="rect">
            <a:avLst/>
          </a:prstGeom>
          <a:noFill/>
        </p:spPr>
        <p:txBody>
          <a:bodyPr wrap="square" rtlCol="0">
            <a:spAutoFit/>
          </a:bodyPr>
          <a:lstStyle/>
          <a:p>
            <a:r>
              <a:rPr lang="en-US" sz="2800" b="1" dirty="0">
                <a:solidFill>
                  <a:srgbClr val="27509D"/>
                </a:solidFill>
                <a:latin typeface="Montserrat SemiBold" pitchFamily="2" charset="77"/>
              </a:rPr>
              <a:t>DỰ ÁN TRIỂN KHAI</a:t>
            </a:r>
            <a:endParaRPr lang="x-none" sz="2800" b="1" dirty="0">
              <a:solidFill>
                <a:srgbClr val="7BC144"/>
              </a:solidFill>
              <a:latin typeface="Montserrat SemiBold" pitchFamily="2" charset="77"/>
            </a:endParaRPr>
          </a:p>
        </p:txBody>
      </p:sp>
      <p:sp>
        <p:nvSpPr>
          <p:cNvPr id="3" name="Rectangle 2">
            <a:extLst>
              <a:ext uri="{FF2B5EF4-FFF2-40B4-BE49-F238E27FC236}">
                <a16:creationId xmlns="" xmlns:a16="http://schemas.microsoft.com/office/drawing/2014/main" id="{1D3488EE-BD1D-C364-12D6-8FEB3CFA9BEA}"/>
              </a:ext>
            </a:extLst>
          </p:cNvPr>
          <p:cNvSpPr/>
          <p:nvPr/>
        </p:nvSpPr>
        <p:spPr>
          <a:xfrm>
            <a:off x="345243" y="1382475"/>
            <a:ext cx="3695416" cy="523220"/>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Montserrat" pitchFamily="2" charset="77"/>
              </a:rPr>
              <a:t>CHUỖI SỰ KIỆN KỶ NIỆM</a:t>
            </a:r>
          </a:p>
          <a:p>
            <a:pPr algn="ctr"/>
            <a:r>
              <a:rPr lang="en-US" sz="1400" b="1" dirty="0">
                <a:solidFill>
                  <a:schemeClr val="tx1"/>
                </a:solidFill>
                <a:latin typeface="Montserrat" pitchFamily="2" charset="77"/>
              </a:rPr>
              <a:t>15 NĂM THÀNH LẬP VIETTEL IDC</a:t>
            </a:r>
            <a:endParaRPr lang="x-none" sz="1400" b="1" dirty="0">
              <a:solidFill>
                <a:schemeClr val="tx1"/>
              </a:solidFill>
              <a:latin typeface="Montserrat" pitchFamily="2" charset="77"/>
            </a:endParaRPr>
          </a:p>
        </p:txBody>
      </p:sp>
      <p:pic>
        <p:nvPicPr>
          <p:cNvPr id="20" name="Picture 19">
            <a:extLst>
              <a:ext uri="{FF2B5EF4-FFF2-40B4-BE49-F238E27FC236}">
                <a16:creationId xmlns="" xmlns:a16="http://schemas.microsoft.com/office/drawing/2014/main" id="{73CFC9F3-CF57-F817-3110-58A9086EE641}"/>
              </a:ext>
            </a:extLst>
          </p:cNvPr>
          <p:cNvPicPr>
            <a:picLocks noChangeAspect="1"/>
          </p:cNvPicPr>
          <p:nvPr/>
        </p:nvPicPr>
        <p:blipFill>
          <a:blip r:embed="rId2"/>
          <a:stretch>
            <a:fillRect/>
          </a:stretch>
        </p:blipFill>
        <p:spPr>
          <a:xfrm>
            <a:off x="0" y="2094922"/>
            <a:ext cx="12192000" cy="2911245"/>
          </a:xfrm>
          <a:prstGeom prst="rect">
            <a:avLst/>
          </a:prstGeom>
        </p:spPr>
      </p:pic>
      <p:sp>
        <p:nvSpPr>
          <p:cNvPr id="21" name="TextBox 20">
            <a:extLst>
              <a:ext uri="{FF2B5EF4-FFF2-40B4-BE49-F238E27FC236}">
                <a16:creationId xmlns="" xmlns:a16="http://schemas.microsoft.com/office/drawing/2014/main" id="{F5F15EF0-6A5A-1EBC-DDA8-C83D81B67EBF}"/>
              </a:ext>
            </a:extLst>
          </p:cNvPr>
          <p:cNvSpPr txBox="1"/>
          <p:nvPr/>
        </p:nvSpPr>
        <p:spPr>
          <a:xfrm>
            <a:off x="969260" y="5257120"/>
            <a:ext cx="5030690" cy="1223412"/>
          </a:xfrm>
          <a:prstGeom prst="rect">
            <a:avLst/>
          </a:prstGeom>
          <a:noFill/>
        </p:spPr>
        <p:txBody>
          <a:bodyPr wrap="square" rtlCol="0">
            <a:spAutoFit/>
          </a:bodyPr>
          <a:lstStyle/>
          <a:p>
            <a:r>
              <a:rPr lang="vi-VN" sz="1050" dirty="0">
                <a:latin typeface="Montserrat Thin" pitchFamily="2" charset="77"/>
              </a:rPr>
              <a:t>Sự kiện được tổ chức nhằm kỷ niệm 15 năm thành lập Viettel IDC với các</a:t>
            </a:r>
          </a:p>
          <a:p>
            <a:r>
              <a:rPr lang="vi-VN" sz="1050" dirty="0">
                <a:latin typeface="Montserrat Thin" pitchFamily="2" charset="77"/>
              </a:rPr>
              <a:t>hoạt động kết nối trong nội bộ công ty cũng như vinh danh, tri ân các</a:t>
            </a:r>
          </a:p>
          <a:p>
            <a:r>
              <a:rPr lang="vi-VN" sz="1050" dirty="0">
                <a:latin typeface="Montserrat Thin" pitchFamily="2" charset="77"/>
              </a:rPr>
              <a:t>khách hàng thân thiết. Đồng thời cũng là cơ hội quảng bá sản phẩm, hệ</a:t>
            </a:r>
          </a:p>
          <a:p>
            <a:r>
              <a:rPr lang="vi-VN" sz="1050" dirty="0">
                <a:latin typeface="Montserrat Thin" pitchFamily="2" charset="77"/>
              </a:rPr>
              <a:t>sinh thái mới của Viettel IDC.</a:t>
            </a:r>
          </a:p>
          <a:p>
            <a:r>
              <a:rPr lang="vi-VN" sz="1050" dirty="0">
                <a:latin typeface="Montserrat Thin" pitchFamily="2" charset="77"/>
              </a:rPr>
              <a:t>Sự kiện có 2 hoạt động chính:</a:t>
            </a:r>
          </a:p>
          <a:p>
            <a:r>
              <a:rPr lang="vi-VN" sz="1050" dirty="0">
                <a:latin typeface="Montserrat Thin" pitchFamily="2" charset="77"/>
              </a:rPr>
              <a:t>• Dành cho nội bộ: sự kiện truyền cảm hứng cho CBNV</a:t>
            </a:r>
          </a:p>
          <a:p>
            <a:r>
              <a:rPr lang="vi-VN" sz="1050" dirty="0">
                <a:latin typeface="Montserrat Thin" pitchFamily="2" charset="77"/>
              </a:rPr>
              <a:t>• Dành cho khách hàng, đối tác: sự kiện công nghệ</a:t>
            </a:r>
            <a:endParaRPr lang="x-none" sz="1050" i="1" dirty="0">
              <a:latin typeface="Montserrat Thin" pitchFamily="2" charset="77"/>
            </a:endParaRPr>
          </a:p>
        </p:txBody>
      </p:sp>
      <p:sp>
        <p:nvSpPr>
          <p:cNvPr id="22" name="TextBox 21">
            <a:extLst>
              <a:ext uri="{FF2B5EF4-FFF2-40B4-BE49-F238E27FC236}">
                <a16:creationId xmlns="" xmlns:a16="http://schemas.microsoft.com/office/drawing/2014/main" id="{F7E680D2-B66F-D472-5FAE-A97CF66BE60E}"/>
              </a:ext>
            </a:extLst>
          </p:cNvPr>
          <p:cNvSpPr txBox="1"/>
          <p:nvPr/>
        </p:nvSpPr>
        <p:spPr>
          <a:xfrm>
            <a:off x="6380205" y="5257120"/>
            <a:ext cx="5030690" cy="1223412"/>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The event was organized to celebrate the 15th anniversary of Viettel IDC's</a:t>
            </a:r>
          </a:p>
          <a:p>
            <a:r>
              <a:rPr lang="vi-VN" sz="1050" i="1" dirty="0">
                <a:solidFill>
                  <a:schemeClr val="tx1">
                    <a:lumMod val="50000"/>
                    <a:lumOff val="50000"/>
                  </a:schemeClr>
                </a:solidFill>
                <a:latin typeface="Montserrat Thin" pitchFamily="2" charset="77"/>
              </a:rPr>
              <a:t>establishment with connection activities within the company as well as</a:t>
            </a:r>
          </a:p>
          <a:p>
            <a:r>
              <a:rPr lang="vi-VN" sz="1050" i="1" dirty="0">
                <a:solidFill>
                  <a:schemeClr val="tx1">
                    <a:lumMod val="50000"/>
                    <a:lumOff val="50000"/>
                  </a:schemeClr>
                </a:solidFill>
                <a:latin typeface="Montserrat Thin" pitchFamily="2" charset="77"/>
              </a:rPr>
              <a:t>honoring and appreciating loyal customers. At the same time, it is also an</a:t>
            </a:r>
          </a:p>
          <a:p>
            <a:r>
              <a:rPr lang="vi-VN" sz="1050" i="1" dirty="0">
                <a:solidFill>
                  <a:schemeClr val="tx1">
                    <a:lumMod val="50000"/>
                    <a:lumOff val="50000"/>
                  </a:schemeClr>
                </a:solidFill>
                <a:latin typeface="Montserrat Thin" pitchFamily="2" charset="77"/>
              </a:rPr>
              <a:t>opportunity to promote new products and ecosystems of Viettel IDC/</a:t>
            </a:r>
          </a:p>
          <a:p>
            <a:r>
              <a:rPr lang="vi-VN" sz="1050" i="1" dirty="0">
                <a:solidFill>
                  <a:schemeClr val="tx1">
                    <a:lumMod val="50000"/>
                    <a:lumOff val="50000"/>
                  </a:schemeClr>
                </a:solidFill>
                <a:latin typeface="Montserrat Thin" pitchFamily="2" charset="77"/>
              </a:rPr>
              <a:t>The event has 2 main activities</a:t>
            </a:r>
          </a:p>
          <a:p>
            <a:r>
              <a:rPr lang="vi-VN" sz="1050" i="1" dirty="0">
                <a:solidFill>
                  <a:schemeClr val="tx1">
                    <a:lumMod val="50000"/>
                    <a:lumOff val="50000"/>
                  </a:schemeClr>
                </a:solidFill>
                <a:latin typeface="Montserrat Thin" pitchFamily="2" charset="77"/>
              </a:rPr>
              <a:t>• For internal purposes: inspire staff</a:t>
            </a:r>
          </a:p>
          <a:p>
            <a:r>
              <a:rPr lang="vi-VN" sz="1050" i="1" dirty="0">
                <a:solidFill>
                  <a:schemeClr val="tx1">
                    <a:lumMod val="50000"/>
                    <a:lumOff val="50000"/>
                  </a:schemeClr>
                </a:solidFill>
                <a:latin typeface="Montserrat Thin" pitchFamily="2" charset="77"/>
              </a:rPr>
              <a:t>• For customers: technology event partners</a:t>
            </a:r>
            <a:endParaRPr lang="x-none" sz="1050" i="1" dirty="0">
              <a:solidFill>
                <a:schemeClr val="tx1">
                  <a:lumMod val="50000"/>
                  <a:lumOff val="50000"/>
                </a:schemeClr>
              </a:solidFill>
              <a:latin typeface="Montserrat Thin" pitchFamily="2" charset="77"/>
            </a:endParaRPr>
          </a:p>
        </p:txBody>
      </p:sp>
      <p:sp>
        <p:nvSpPr>
          <p:cNvPr id="23" name="TextBox 22">
            <a:extLst>
              <a:ext uri="{FF2B5EF4-FFF2-40B4-BE49-F238E27FC236}">
                <a16:creationId xmlns="" xmlns:a16="http://schemas.microsoft.com/office/drawing/2014/main" id="{3376558F-372C-1D95-1090-320C8989A1EF}"/>
              </a:ext>
            </a:extLst>
          </p:cNvPr>
          <p:cNvSpPr txBox="1"/>
          <p:nvPr/>
        </p:nvSpPr>
        <p:spPr>
          <a:xfrm>
            <a:off x="4193803" y="1436336"/>
            <a:ext cx="5030690" cy="415498"/>
          </a:xfrm>
          <a:prstGeom prst="rect">
            <a:avLst/>
          </a:prstGeom>
          <a:noFill/>
        </p:spPr>
        <p:txBody>
          <a:bodyPr wrap="square" rtlCol="0">
            <a:spAutoFit/>
          </a:bodyPr>
          <a:lstStyle/>
          <a:p>
            <a:pPr marL="171450" indent="-171450">
              <a:buFont typeface="Arial" panose="020B0604020202020204" pitchFamily="34" charset="0"/>
              <a:buChar char="•"/>
            </a:pPr>
            <a:r>
              <a:rPr lang="vi-VN" sz="1050" dirty="0">
                <a:latin typeface="Montserrat Thin" pitchFamily="2" charset="77"/>
              </a:rPr>
              <a:t>Đối tác: Viettel IDC</a:t>
            </a:r>
          </a:p>
          <a:p>
            <a:pPr marL="171450" indent="-171450">
              <a:buFont typeface="Arial" panose="020B0604020202020204" pitchFamily="34" charset="0"/>
              <a:buChar char="•"/>
            </a:pPr>
            <a:r>
              <a:rPr lang="vi-VN" sz="1050" dirty="0">
                <a:latin typeface="Montserrat Thin" pitchFamily="2" charset="77"/>
              </a:rPr>
              <a:t>Địa điểm: Hà Nội</a:t>
            </a:r>
            <a:endParaRPr lang="x-none" sz="1050" i="1" dirty="0">
              <a:solidFill>
                <a:schemeClr val="tx1">
                  <a:lumMod val="50000"/>
                  <a:lumOff val="50000"/>
                </a:schemeClr>
              </a:solidFill>
              <a:latin typeface="Montserrat Thin" pitchFamily="2" charset="77"/>
            </a:endParaRPr>
          </a:p>
        </p:txBody>
      </p:sp>
    </p:spTree>
    <p:extLst>
      <p:ext uri="{BB962C8B-B14F-4D97-AF65-F5344CB8AC3E}">
        <p14:creationId xmlns:p14="http://schemas.microsoft.com/office/powerpoint/2010/main" val="2733768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859255"/>
            <a:ext cx="4318649" cy="523220"/>
          </a:xfrm>
          <a:prstGeom prst="rect">
            <a:avLst/>
          </a:prstGeom>
          <a:noFill/>
        </p:spPr>
        <p:txBody>
          <a:bodyPr wrap="square" rtlCol="0">
            <a:spAutoFit/>
          </a:bodyPr>
          <a:lstStyle/>
          <a:p>
            <a:r>
              <a:rPr lang="en-US" sz="2800" b="1" dirty="0">
                <a:solidFill>
                  <a:srgbClr val="27509D"/>
                </a:solidFill>
                <a:latin typeface="Montserrat SemiBold" pitchFamily="2" charset="77"/>
              </a:rPr>
              <a:t>DỰ ÁN TRIỂN KHAI</a:t>
            </a:r>
            <a:endParaRPr lang="x-none" sz="2800" b="1" dirty="0">
              <a:solidFill>
                <a:srgbClr val="7BC144"/>
              </a:solidFill>
              <a:latin typeface="Montserrat SemiBold" pitchFamily="2" charset="77"/>
            </a:endParaRPr>
          </a:p>
        </p:txBody>
      </p:sp>
      <p:sp>
        <p:nvSpPr>
          <p:cNvPr id="3" name="Rectangle 2">
            <a:extLst>
              <a:ext uri="{FF2B5EF4-FFF2-40B4-BE49-F238E27FC236}">
                <a16:creationId xmlns="" xmlns:a16="http://schemas.microsoft.com/office/drawing/2014/main" id="{1D3488EE-BD1D-C364-12D6-8FEB3CFA9BEA}"/>
              </a:ext>
            </a:extLst>
          </p:cNvPr>
          <p:cNvSpPr/>
          <p:nvPr/>
        </p:nvSpPr>
        <p:spPr>
          <a:xfrm>
            <a:off x="345243" y="1382475"/>
            <a:ext cx="3695416" cy="523220"/>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Montserrat" pitchFamily="2" charset="77"/>
              </a:rPr>
              <a:t>LỄ KỶ NIỆM CMC 30</a:t>
            </a:r>
            <a:endParaRPr lang="x-none" sz="1400" b="1" dirty="0">
              <a:solidFill>
                <a:schemeClr val="tx1"/>
              </a:solidFill>
              <a:latin typeface="Montserrat" pitchFamily="2" charset="77"/>
            </a:endParaRPr>
          </a:p>
        </p:txBody>
      </p:sp>
      <p:sp>
        <p:nvSpPr>
          <p:cNvPr id="21" name="TextBox 20">
            <a:extLst>
              <a:ext uri="{FF2B5EF4-FFF2-40B4-BE49-F238E27FC236}">
                <a16:creationId xmlns="" xmlns:a16="http://schemas.microsoft.com/office/drawing/2014/main" id="{F5F15EF0-6A5A-1EBC-DDA8-C83D81B67EBF}"/>
              </a:ext>
            </a:extLst>
          </p:cNvPr>
          <p:cNvSpPr txBox="1"/>
          <p:nvPr/>
        </p:nvSpPr>
        <p:spPr>
          <a:xfrm>
            <a:off x="8185606" y="2226077"/>
            <a:ext cx="3224543" cy="1384995"/>
          </a:xfrm>
          <a:prstGeom prst="rect">
            <a:avLst/>
          </a:prstGeom>
          <a:noFill/>
        </p:spPr>
        <p:txBody>
          <a:bodyPr wrap="square" rtlCol="0">
            <a:spAutoFit/>
          </a:bodyPr>
          <a:lstStyle/>
          <a:p>
            <a:r>
              <a:rPr lang="vi-VN" sz="1050" dirty="0">
                <a:latin typeface="Montserrat Thin" pitchFamily="2" charset="77"/>
              </a:rPr>
              <a:t>Lễ kỉ niệm và vinh danh CMC 30 là một sự kiện</a:t>
            </a:r>
          </a:p>
          <a:p>
            <a:r>
              <a:rPr lang="vi-VN" sz="1050" dirty="0">
                <a:latin typeface="Montserrat Thin" pitchFamily="2" charset="77"/>
              </a:rPr>
              <a:t>quan trọng để tôn vinh những nỗ lực và thành</a:t>
            </a:r>
          </a:p>
          <a:p>
            <a:r>
              <a:rPr lang="vi-VN" sz="1050" dirty="0">
                <a:latin typeface="Montserrat Thin" pitchFamily="2" charset="77"/>
              </a:rPr>
              <a:t>quả Người CMC trong suốt một năm. Với dấu</a:t>
            </a:r>
          </a:p>
          <a:p>
            <a:r>
              <a:rPr lang="vi-VN" sz="1050" dirty="0">
                <a:latin typeface="Montserrat Thin" pitchFamily="2" charset="77"/>
              </a:rPr>
              <a:t>mốc CMC 30 năm tuổi, sự kiện càng thêm</a:t>
            </a:r>
          </a:p>
          <a:p>
            <a:r>
              <a:rPr lang="vi-VN" sz="1050" dirty="0">
                <a:latin typeface="Montserrat Thin" pitchFamily="2" charset="77"/>
              </a:rPr>
              <a:t>nhiều ý nghĩa và chắc chắn mang lại nhiều</a:t>
            </a:r>
          </a:p>
          <a:p>
            <a:r>
              <a:rPr lang="vi-VN" sz="1050" dirty="0">
                <a:latin typeface="Montserrat Thin" pitchFamily="2" charset="77"/>
              </a:rPr>
              <a:t>động lực to lớn để Người CMC tiếp tục hành</a:t>
            </a:r>
          </a:p>
          <a:p>
            <a:r>
              <a:rPr lang="vi-VN" sz="1050" dirty="0">
                <a:latin typeface="Montserrat Thin" pitchFamily="2" charset="77"/>
              </a:rPr>
              <a:t>trình kiến tạo Digital heritage của chính mình,</a:t>
            </a:r>
          </a:p>
          <a:p>
            <a:r>
              <a:rPr lang="vi-VN" sz="1050" dirty="0">
                <a:latin typeface="Montserrat Thin" pitchFamily="2" charset="77"/>
              </a:rPr>
              <a:t>xây dựng cuộc sống thịnh vượng, hạnh phúc.</a:t>
            </a:r>
            <a:endParaRPr lang="x-none" sz="1050" i="1" dirty="0">
              <a:latin typeface="Montserrat Thin" pitchFamily="2" charset="77"/>
            </a:endParaRPr>
          </a:p>
        </p:txBody>
      </p:sp>
      <p:sp>
        <p:nvSpPr>
          <p:cNvPr id="22" name="TextBox 21">
            <a:extLst>
              <a:ext uri="{FF2B5EF4-FFF2-40B4-BE49-F238E27FC236}">
                <a16:creationId xmlns="" xmlns:a16="http://schemas.microsoft.com/office/drawing/2014/main" id="{F7E680D2-B66F-D472-5FAE-A97CF66BE60E}"/>
              </a:ext>
            </a:extLst>
          </p:cNvPr>
          <p:cNvSpPr txBox="1"/>
          <p:nvPr/>
        </p:nvSpPr>
        <p:spPr>
          <a:xfrm>
            <a:off x="8185606" y="3985315"/>
            <a:ext cx="4172465" cy="1223412"/>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The celebration and honor of CMC is an important event</a:t>
            </a:r>
          </a:p>
          <a:p>
            <a:r>
              <a:rPr lang="vi-VN" sz="1050" i="1" dirty="0">
                <a:solidFill>
                  <a:schemeClr val="tx1">
                    <a:lumMod val="50000"/>
                    <a:lumOff val="50000"/>
                  </a:schemeClr>
                </a:solidFill>
                <a:latin typeface="Montserrat Thin" pitchFamily="2" charset="77"/>
              </a:rPr>
              <a:t>to honor the efforts and achievements of CMC people</a:t>
            </a:r>
          </a:p>
          <a:p>
            <a:r>
              <a:rPr lang="vi-VN" sz="1050" i="1" dirty="0">
                <a:solidFill>
                  <a:schemeClr val="tx1">
                    <a:lumMod val="50000"/>
                    <a:lumOff val="50000"/>
                  </a:schemeClr>
                </a:solidFill>
                <a:latin typeface="Montserrat Thin" pitchFamily="2" charset="77"/>
              </a:rPr>
              <a:t>throughout the year. With the 30-year anniversary of</a:t>
            </a:r>
          </a:p>
          <a:p>
            <a:r>
              <a:rPr lang="vi-VN" sz="1050" i="1" dirty="0">
                <a:solidFill>
                  <a:schemeClr val="tx1">
                    <a:lumMod val="50000"/>
                    <a:lumOff val="50000"/>
                  </a:schemeClr>
                </a:solidFill>
                <a:latin typeface="Montserrat Thin" pitchFamily="2" charset="77"/>
              </a:rPr>
              <a:t>CMC, the event is even more meaningful and certainly</a:t>
            </a:r>
          </a:p>
          <a:p>
            <a:r>
              <a:rPr lang="vi-VN" sz="1050" i="1" dirty="0">
                <a:solidFill>
                  <a:schemeClr val="tx1">
                    <a:lumMod val="50000"/>
                    <a:lumOff val="50000"/>
                  </a:schemeClr>
                </a:solidFill>
                <a:latin typeface="Montserrat Thin" pitchFamily="2" charset="77"/>
              </a:rPr>
              <a:t>brings great motivation for CMC people to continue the</a:t>
            </a:r>
          </a:p>
          <a:p>
            <a:r>
              <a:rPr lang="vi-VN" sz="1050" i="1" dirty="0">
                <a:solidFill>
                  <a:schemeClr val="tx1">
                    <a:lumMod val="50000"/>
                    <a:lumOff val="50000"/>
                  </a:schemeClr>
                </a:solidFill>
                <a:latin typeface="Montserrat Thin" pitchFamily="2" charset="77"/>
              </a:rPr>
              <a:t>journey of creating their own Digital Heritage, building a</a:t>
            </a:r>
          </a:p>
          <a:p>
            <a:r>
              <a:rPr lang="vi-VN" sz="1050" i="1" dirty="0">
                <a:solidFill>
                  <a:schemeClr val="tx1">
                    <a:lumMod val="50000"/>
                    <a:lumOff val="50000"/>
                  </a:schemeClr>
                </a:solidFill>
                <a:latin typeface="Montserrat Thin" pitchFamily="2" charset="77"/>
              </a:rPr>
              <a:t>prosperous and happy life.</a:t>
            </a:r>
            <a:endParaRPr lang="x-none" sz="1050" i="1" dirty="0">
              <a:solidFill>
                <a:schemeClr val="tx1">
                  <a:lumMod val="50000"/>
                  <a:lumOff val="50000"/>
                </a:schemeClr>
              </a:solidFill>
              <a:latin typeface="Montserrat Thin" pitchFamily="2" charset="77"/>
            </a:endParaRPr>
          </a:p>
        </p:txBody>
      </p:sp>
      <p:sp>
        <p:nvSpPr>
          <p:cNvPr id="23" name="TextBox 22">
            <a:extLst>
              <a:ext uri="{FF2B5EF4-FFF2-40B4-BE49-F238E27FC236}">
                <a16:creationId xmlns="" xmlns:a16="http://schemas.microsoft.com/office/drawing/2014/main" id="{3376558F-372C-1D95-1090-320C8989A1EF}"/>
              </a:ext>
            </a:extLst>
          </p:cNvPr>
          <p:cNvSpPr txBox="1"/>
          <p:nvPr/>
        </p:nvSpPr>
        <p:spPr>
          <a:xfrm>
            <a:off x="4193803" y="1436336"/>
            <a:ext cx="5030690" cy="415498"/>
          </a:xfrm>
          <a:prstGeom prst="rect">
            <a:avLst/>
          </a:prstGeom>
          <a:noFill/>
        </p:spPr>
        <p:txBody>
          <a:bodyPr wrap="square" rtlCol="0">
            <a:spAutoFit/>
          </a:bodyPr>
          <a:lstStyle/>
          <a:p>
            <a:pPr marL="171450" indent="-171450">
              <a:buFont typeface="Arial" panose="020B0604020202020204" pitchFamily="34" charset="0"/>
              <a:buChar char="•"/>
            </a:pPr>
            <a:r>
              <a:rPr lang="vi-VN" sz="1050" dirty="0">
                <a:latin typeface="Montserrat Thin" pitchFamily="2" charset="77"/>
              </a:rPr>
              <a:t>Đối tác: Tập đoàn CMC</a:t>
            </a:r>
          </a:p>
          <a:p>
            <a:pPr marL="171450" indent="-171450">
              <a:buFont typeface="Arial" panose="020B0604020202020204" pitchFamily="34" charset="0"/>
              <a:buChar char="•"/>
            </a:pPr>
            <a:r>
              <a:rPr lang="vi-VN" sz="1050" dirty="0">
                <a:latin typeface="Montserrat Thin" pitchFamily="2" charset="77"/>
              </a:rPr>
              <a:t>Địa điểm: Đà Nẵng</a:t>
            </a:r>
            <a:endParaRPr lang="x-none" sz="1050" i="1" dirty="0">
              <a:latin typeface="Montserrat Thin" pitchFamily="2" charset="77"/>
            </a:endParaRPr>
          </a:p>
        </p:txBody>
      </p:sp>
      <p:pic>
        <p:nvPicPr>
          <p:cNvPr id="7" name="Picture 6">
            <a:extLst>
              <a:ext uri="{FF2B5EF4-FFF2-40B4-BE49-F238E27FC236}">
                <a16:creationId xmlns="" xmlns:a16="http://schemas.microsoft.com/office/drawing/2014/main" id="{2668FB97-4342-4EBA-074C-E1AB8E717B47}"/>
              </a:ext>
            </a:extLst>
          </p:cNvPr>
          <p:cNvPicPr>
            <a:picLocks noChangeAspect="1"/>
          </p:cNvPicPr>
          <p:nvPr/>
        </p:nvPicPr>
        <p:blipFill>
          <a:blip r:embed="rId2"/>
          <a:stretch>
            <a:fillRect/>
          </a:stretch>
        </p:blipFill>
        <p:spPr>
          <a:xfrm>
            <a:off x="0" y="2214181"/>
            <a:ext cx="7772400" cy="3352285"/>
          </a:xfrm>
          <a:prstGeom prst="rect">
            <a:avLst/>
          </a:prstGeom>
        </p:spPr>
      </p:pic>
      <p:grpSp>
        <p:nvGrpSpPr>
          <p:cNvPr id="6" name="Group 5">
            <a:extLst>
              <a:ext uri="{FF2B5EF4-FFF2-40B4-BE49-F238E27FC236}">
                <a16:creationId xmlns="" xmlns:a16="http://schemas.microsoft.com/office/drawing/2014/main" id="{EB364937-37FA-E5AA-2A40-FB5D7BF34BC9}"/>
              </a:ext>
            </a:extLst>
          </p:cNvPr>
          <p:cNvGrpSpPr/>
          <p:nvPr/>
        </p:nvGrpSpPr>
        <p:grpSpPr>
          <a:xfrm>
            <a:off x="10842484" y="5494835"/>
            <a:ext cx="2250621" cy="2250621"/>
            <a:chOff x="7104993" y="2448910"/>
            <a:chExt cx="5087007" cy="5087007"/>
          </a:xfrm>
        </p:grpSpPr>
        <p:sp>
          <p:nvSpPr>
            <p:cNvPr id="8" name="Oval 7">
              <a:extLst>
                <a:ext uri="{FF2B5EF4-FFF2-40B4-BE49-F238E27FC236}">
                  <a16:creationId xmlns="" xmlns:a16="http://schemas.microsoft.com/office/drawing/2014/main" id="{B48D5735-05D9-6F99-D5D3-EEF9D4A2C840}"/>
                </a:ext>
              </a:extLst>
            </p:cNvPr>
            <p:cNvSpPr/>
            <p:nvPr/>
          </p:nvSpPr>
          <p:spPr>
            <a:xfrm>
              <a:off x="7104993" y="2448910"/>
              <a:ext cx="5087007" cy="5087007"/>
            </a:xfrm>
            <a:prstGeom prst="ellipse">
              <a:avLst/>
            </a:prstGeom>
            <a:gradFill>
              <a:gsLst>
                <a:gs pos="0">
                  <a:schemeClr val="accent1">
                    <a:lumMod val="5000"/>
                    <a:lumOff val="95000"/>
                    <a:alpha val="41382"/>
                  </a:schemeClr>
                </a:gs>
                <a:gs pos="58000">
                  <a:srgbClr val="27509D"/>
                </a:gs>
                <a:gs pos="83000">
                  <a:srgbClr val="27509D"/>
                </a:gs>
                <a:gs pos="100000">
                  <a:srgbClr val="27509D">
                    <a:alpha val="40924"/>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Oval 8">
              <a:extLst>
                <a:ext uri="{FF2B5EF4-FFF2-40B4-BE49-F238E27FC236}">
                  <a16:creationId xmlns="" xmlns:a16="http://schemas.microsoft.com/office/drawing/2014/main" id="{B23A1196-CF04-8720-540F-8F96AD437EDA}"/>
                </a:ext>
              </a:extLst>
            </p:cNvPr>
            <p:cNvSpPr/>
            <p:nvPr/>
          </p:nvSpPr>
          <p:spPr>
            <a:xfrm>
              <a:off x="9255453" y="4599370"/>
              <a:ext cx="786086" cy="78608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 name="Oval 9">
              <a:extLst>
                <a:ext uri="{FF2B5EF4-FFF2-40B4-BE49-F238E27FC236}">
                  <a16:creationId xmlns="" xmlns:a16="http://schemas.microsoft.com/office/drawing/2014/main" id="{C7FD015B-9769-5397-ABC6-E344E1FF549B}"/>
                </a:ext>
              </a:extLst>
            </p:cNvPr>
            <p:cNvSpPr/>
            <p:nvPr/>
          </p:nvSpPr>
          <p:spPr>
            <a:xfrm>
              <a:off x="7684269" y="3028186"/>
              <a:ext cx="3928454" cy="392845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1" name="Oval 10">
              <a:extLst>
                <a:ext uri="{FF2B5EF4-FFF2-40B4-BE49-F238E27FC236}">
                  <a16:creationId xmlns="" xmlns:a16="http://schemas.microsoft.com/office/drawing/2014/main" id="{ABA1BB8E-D680-EBE1-A23A-BA399963EFA3}"/>
                </a:ext>
              </a:extLst>
            </p:cNvPr>
            <p:cNvSpPr/>
            <p:nvPr/>
          </p:nvSpPr>
          <p:spPr>
            <a:xfrm>
              <a:off x="7855823" y="3199740"/>
              <a:ext cx="3585345" cy="3585345"/>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2" name="Oval 11">
              <a:extLst>
                <a:ext uri="{FF2B5EF4-FFF2-40B4-BE49-F238E27FC236}">
                  <a16:creationId xmlns="" xmlns:a16="http://schemas.microsoft.com/office/drawing/2014/main" id="{C8059BF8-F136-BE61-D18C-3C613AF1E2F1}"/>
                </a:ext>
              </a:extLst>
            </p:cNvPr>
            <p:cNvSpPr/>
            <p:nvPr/>
          </p:nvSpPr>
          <p:spPr>
            <a:xfrm>
              <a:off x="8109871" y="3452496"/>
              <a:ext cx="3077247" cy="3077247"/>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3" name="Oval 12">
              <a:extLst>
                <a:ext uri="{FF2B5EF4-FFF2-40B4-BE49-F238E27FC236}">
                  <a16:creationId xmlns="" xmlns:a16="http://schemas.microsoft.com/office/drawing/2014/main" id="{E546E5AB-251D-5FEC-E877-28CE2FFE0CFF}"/>
                </a:ext>
              </a:extLst>
            </p:cNvPr>
            <p:cNvSpPr/>
            <p:nvPr/>
          </p:nvSpPr>
          <p:spPr>
            <a:xfrm>
              <a:off x="8300884" y="3639310"/>
              <a:ext cx="2695219" cy="26952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4" name="Oval 13">
              <a:extLst>
                <a:ext uri="{FF2B5EF4-FFF2-40B4-BE49-F238E27FC236}">
                  <a16:creationId xmlns="" xmlns:a16="http://schemas.microsoft.com/office/drawing/2014/main" id="{4A21D6A3-BA8B-B28C-0835-080BA8A176E1}"/>
                </a:ext>
              </a:extLst>
            </p:cNvPr>
            <p:cNvSpPr/>
            <p:nvPr/>
          </p:nvSpPr>
          <p:spPr>
            <a:xfrm>
              <a:off x="8506459" y="3844885"/>
              <a:ext cx="2284068" cy="2284068"/>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5" name="Oval 14">
              <a:extLst>
                <a:ext uri="{FF2B5EF4-FFF2-40B4-BE49-F238E27FC236}">
                  <a16:creationId xmlns="" xmlns:a16="http://schemas.microsoft.com/office/drawing/2014/main" id="{CF453C4B-F04C-594B-3A35-9502B4823D08}"/>
                </a:ext>
              </a:extLst>
            </p:cNvPr>
            <p:cNvSpPr/>
            <p:nvPr/>
          </p:nvSpPr>
          <p:spPr>
            <a:xfrm>
              <a:off x="8747997" y="4088994"/>
              <a:ext cx="1795850" cy="1795850"/>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spTree>
    <p:extLst>
      <p:ext uri="{BB962C8B-B14F-4D97-AF65-F5344CB8AC3E}">
        <p14:creationId xmlns:p14="http://schemas.microsoft.com/office/powerpoint/2010/main" val="1908547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INTRODUCTION </a:t>
            </a:r>
            <a:r>
              <a:rPr lang="x-none" sz="1050" dirty="0">
                <a:latin typeface="Montserrat Thin" pitchFamily="2" charset="77"/>
              </a:rPr>
              <a:t>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859255"/>
            <a:ext cx="4318649" cy="523220"/>
          </a:xfrm>
          <a:prstGeom prst="rect">
            <a:avLst/>
          </a:prstGeom>
          <a:noFill/>
        </p:spPr>
        <p:txBody>
          <a:bodyPr wrap="square" rtlCol="0">
            <a:spAutoFit/>
          </a:bodyPr>
          <a:lstStyle/>
          <a:p>
            <a:r>
              <a:rPr lang="en-US" sz="2800" b="1" dirty="0">
                <a:solidFill>
                  <a:srgbClr val="27509D"/>
                </a:solidFill>
                <a:latin typeface="Montserrat SemiBold" pitchFamily="2" charset="77"/>
              </a:rPr>
              <a:t>DỰ ÁN TRIỂN KHAI</a:t>
            </a:r>
            <a:endParaRPr lang="x-none" sz="2800" b="1" dirty="0">
              <a:solidFill>
                <a:srgbClr val="7BC144"/>
              </a:solidFill>
              <a:latin typeface="Montserrat SemiBold" pitchFamily="2" charset="77"/>
            </a:endParaRPr>
          </a:p>
        </p:txBody>
      </p:sp>
      <p:sp>
        <p:nvSpPr>
          <p:cNvPr id="3" name="Rectangle 2">
            <a:extLst>
              <a:ext uri="{FF2B5EF4-FFF2-40B4-BE49-F238E27FC236}">
                <a16:creationId xmlns="" xmlns:a16="http://schemas.microsoft.com/office/drawing/2014/main" id="{1D3488EE-BD1D-C364-12D6-8FEB3CFA9BEA}"/>
              </a:ext>
            </a:extLst>
          </p:cNvPr>
          <p:cNvSpPr/>
          <p:nvPr/>
        </p:nvSpPr>
        <p:spPr>
          <a:xfrm>
            <a:off x="345243" y="1382475"/>
            <a:ext cx="3695416" cy="523220"/>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Montserrat" pitchFamily="2" charset="77"/>
              </a:rPr>
              <a:t>WELCOME DINNER</a:t>
            </a:r>
          </a:p>
          <a:p>
            <a:pPr algn="ctr"/>
            <a:r>
              <a:rPr lang="en-US" sz="1400" b="1" dirty="0">
                <a:solidFill>
                  <a:schemeClr val="tx1"/>
                </a:solidFill>
                <a:latin typeface="Montserrat" pitchFamily="2" charset="77"/>
              </a:rPr>
              <a:t>“HELLO VIETNAM”</a:t>
            </a:r>
            <a:endParaRPr lang="x-none" sz="1400" b="1" dirty="0">
              <a:solidFill>
                <a:schemeClr val="tx1"/>
              </a:solidFill>
              <a:latin typeface="Montserrat" pitchFamily="2" charset="77"/>
            </a:endParaRPr>
          </a:p>
        </p:txBody>
      </p:sp>
      <p:sp>
        <p:nvSpPr>
          <p:cNvPr id="21" name="TextBox 20">
            <a:extLst>
              <a:ext uri="{FF2B5EF4-FFF2-40B4-BE49-F238E27FC236}">
                <a16:creationId xmlns="" xmlns:a16="http://schemas.microsoft.com/office/drawing/2014/main" id="{F5F15EF0-6A5A-1EBC-DDA8-C83D81B67EBF}"/>
              </a:ext>
            </a:extLst>
          </p:cNvPr>
          <p:cNvSpPr txBox="1"/>
          <p:nvPr/>
        </p:nvSpPr>
        <p:spPr>
          <a:xfrm>
            <a:off x="345243" y="2428915"/>
            <a:ext cx="4600301" cy="900246"/>
          </a:xfrm>
          <a:prstGeom prst="rect">
            <a:avLst/>
          </a:prstGeom>
          <a:noFill/>
        </p:spPr>
        <p:txBody>
          <a:bodyPr wrap="square" rtlCol="0">
            <a:spAutoFit/>
          </a:bodyPr>
          <a:lstStyle/>
          <a:p>
            <a:r>
              <a:rPr lang="vi-VN" sz="1050" dirty="0">
                <a:latin typeface="Montserrat Thin" pitchFamily="2" charset="77"/>
              </a:rPr>
              <a:t>Sự kiện được tổ chức nhằm chào đón Diễn đàn</a:t>
            </a:r>
          </a:p>
          <a:p>
            <a:r>
              <a:rPr lang="vi-VN" sz="1050" dirty="0">
                <a:latin typeface="Montserrat Thin" pitchFamily="2" charset="77"/>
              </a:rPr>
              <a:t>Flourine 2022 với sự tham dự của các CEO, Đại diện</a:t>
            </a:r>
          </a:p>
          <a:p>
            <a:r>
              <a:rPr lang="vi-VN" sz="1050" dirty="0">
                <a:latin typeface="Montserrat Thin" pitchFamily="2" charset="77"/>
              </a:rPr>
              <a:t>các công ty, tập đoàn khai thác khoáng sản lớn và</a:t>
            </a:r>
          </a:p>
          <a:p>
            <a:r>
              <a:rPr lang="vi-VN" sz="1050" dirty="0">
                <a:latin typeface="Montserrat Thin" pitchFamily="2" charset="77"/>
              </a:rPr>
              <a:t>các Đại diện Tổng cục Địa chất &amp; Khoáng sản</a:t>
            </a:r>
          </a:p>
          <a:p>
            <a:r>
              <a:rPr lang="vi-VN" sz="1050" dirty="0">
                <a:latin typeface="Montserrat Thin" pitchFamily="2" charset="77"/>
              </a:rPr>
              <a:t>Việt Nam.</a:t>
            </a:r>
            <a:endParaRPr lang="x-none" sz="1050" i="1" dirty="0">
              <a:latin typeface="Montserrat Thin" pitchFamily="2" charset="77"/>
            </a:endParaRPr>
          </a:p>
        </p:txBody>
      </p:sp>
      <p:sp>
        <p:nvSpPr>
          <p:cNvPr id="22" name="TextBox 21">
            <a:extLst>
              <a:ext uri="{FF2B5EF4-FFF2-40B4-BE49-F238E27FC236}">
                <a16:creationId xmlns="" xmlns:a16="http://schemas.microsoft.com/office/drawing/2014/main" id="{F7E680D2-B66F-D472-5FAE-A97CF66BE60E}"/>
              </a:ext>
            </a:extLst>
          </p:cNvPr>
          <p:cNvSpPr txBox="1"/>
          <p:nvPr/>
        </p:nvSpPr>
        <p:spPr>
          <a:xfrm>
            <a:off x="345243" y="3564897"/>
            <a:ext cx="4172465" cy="900246"/>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The event was organized to welcome the Flourine2022</a:t>
            </a:r>
          </a:p>
          <a:p>
            <a:r>
              <a:rPr lang="vi-VN" sz="1050" i="1" dirty="0">
                <a:solidFill>
                  <a:schemeClr val="tx1">
                    <a:lumMod val="50000"/>
                    <a:lumOff val="50000"/>
                  </a:schemeClr>
                </a:solidFill>
                <a:latin typeface="Montserrat Thin" pitchFamily="2" charset="77"/>
              </a:rPr>
              <a:t>Forum with the participation of CEOs, company</a:t>
            </a:r>
          </a:p>
          <a:p>
            <a:r>
              <a:rPr lang="vi-VN" sz="1050" i="1" dirty="0">
                <a:solidFill>
                  <a:schemeClr val="tx1">
                    <a:lumMod val="50000"/>
                    <a:lumOff val="50000"/>
                  </a:schemeClr>
                </a:solidFill>
                <a:latin typeface="Montserrat Thin" pitchFamily="2" charset="77"/>
              </a:rPr>
              <a:t>representatives, large mineral mining corporations and</a:t>
            </a:r>
          </a:p>
          <a:p>
            <a:r>
              <a:rPr lang="vi-VN" sz="1050" i="1" dirty="0">
                <a:solidFill>
                  <a:schemeClr val="tx1">
                    <a:lumMod val="50000"/>
                    <a:lumOff val="50000"/>
                  </a:schemeClr>
                </a:solidFill>
                <a:latin typeface="Montserrat Thin" pitchFamily="2" charset="77"/>
              </a:rPr>
              <a:t>representatives of the Vietnam General Department of</a:t>
            </a:r>
          </a:p>
          <a:p>
            <a:r>
              <a:rPr lang="vi-VN" sz="1050" i="1" dirty="0">
                <a:solidFill>
                  <a:schemeClr val="tx1">
                    <a:lumMod val="50000"/>
                    <a:lumOff val="50000"/>
                  </a:schemeClr>
                </a:solidFill>
                <a:latin typeface="Montserrat Thin" pitchFamily="2" charset="77"/>
              </a:rPr>
              <a:t>Geology and Minerals.</a:t>
            </a:r>
            <a:endParaRPr lang="x-none" sz="1050" i="1" dirty="0">
              <a:solidFill>
                <a:schemeClr val="tx1">
                  <a:lumMod val="50000"/>
                  <a:lumOff val="50000"/>
                </a:schemeClr>
              </a:solidFill>
              <a:latin typeface="Montserrat Thin" pitchFamily="2" charset="77"/>
            </a:endParaRPr>
          </a:p>
        </p:txBody>
      </p:sp>
      <p:sp>
        <p:nvSpPr>
          <p:cNvPr id="23" name="TextBox 22">
            <a:extLst>
              <a:ext uri="{FF2B5EF4-FFF2-40B4-BE49-F238E27FC236}">
                <a16:creationId xmlns="" xmlns:a16="http://schemas.microsoft.com/office/drawing/2014/main" id="{3376558F-372C-1D95-1090-320C8989A1EF}"/>
              </a:ext>
            </a:extLst>
          </p:cNvPr>
          <p:cNvSpPr txBox="1"/>
          <p:nvPr/>
        </p:nvSpPr>
        <p:spPr>
          <a:xfrm>
            <a:off x="4193803" y="1436336"/>
            <a:ext cx="5030690" cy="415498"/>
          </a:xfrm>
          <a:prstGeom prst="rect">
            <a:avLst/>
          </a:prstGeom>
          <a:noFill/>
        </p:spPr>
        <p:txBody>
          <a:bodyPr wrap="square" rtlCol="0">
            <a:spAutoFit/>
          </a:bodyPr>
          <a:lstStyle/>
          <a:p>
            <a:pPr marL="171450" indent="-171450">
              <a:buFont typeface="Arial" panose="020B0604020202020204" pitchFamily="34" charset="0"/>
              <a:buChar char="•"/>
            </a:pPr>
            <a:r>
              <a:rPr lang="vi-VN" sz="1050" dirty="0">
                <a:latin typeface="Montserrat Thin" pitchFamily="2" charset="77"/>
              </a:rPr>
              <a:t>Đối tác: Masan Hightech Materials &amp; INFORMED</a:t>
            </a:r>
          </a:p>
          <a:p>
            <a:pPr marL="171450" indent="-171450">
              <a:buFont typeface="Arial" panose="020B0604020202020204" pitchFamily="34" charset="0"/>
              <a:buChar char="•"/>
            </a:pPr>
            <a:r>
              <a:rPr lang="vi-VN" sz="1050" dirty="0">
                <a:latin typeface="Montserrat Thin" pitchFamily="2" charset="77"/>
              </a:rPr>
              <a:t>Địa điểm: Hà Nội</a:t>
            </a:r>
            <a:endParaRPr lang="x-none" sz="1050" i="1" dirty="0">
              <a:latin typeface="Montserrat Thin" pitchFamily="2" charset="77"/>
            </a:endParaRPr>
          </a:p>
        </p:txBody>
      </p:sp>
      <p:pic>
        <p:nvPicPr>
          <p:cNvPr id="8" name="Picture 7">
            <a:extLst>
              <a:ext uri="{FF2B5EF4-FFF2-40B4-BE49-F238E27FC236}">
                <a16:creationId xmlns="" xmlns:a16="http://schemas.microsoft.com/office/drawing/2014/main" id="{576ABF93-9474-9DF3-2F08-5E6FCF6AFF15}"/>
              </a:ext>
            </a:extLst>
          </p:cNvPr>
          <p:cNvPicPr>
            <a:picLocks noChangeAspect="1"/>
          </p:cNvPicPr>
          <p:nvPr/>
        </p:nvPicPr>
        <p:blipFill>
          <a:blip r:embed="rId2"/>
          <a:stretch>
            <a:fillRect/>
          </a:stretch>
        </p:blipFill>
        <p:spPr>
          <a:xfrm>
            <a:off x="4109192" y="1940324"/>
            <a:ext cx="6925674" cy="4313047"/>
          </a:xfrm>
          <a:prstGeom prst="rect">
            <a:avLst/>
          </a:prstGeom>
        </p:spPr>
      </p:pic>
      <p:grpSp>
        <p:nvGrpSpPr>
          <p:cNvPr id="6" name="Group 5">
            <a:extLst>
              <a:ext uri="{FF2B5EF4-FFF2-40B4-BE49-F238E27FC236}">
                <a16:creationId xmlns="" xmlns:a16="http://schemas.microsoft.com/office/drawing/2014/main" id="{2D8CCDAD-B810-BCB3-F448-308BD398F1E1}"/>
              </a:ext>
            </a:extLst>
          </p:cNvPr>
          <p:cNvGrpSpPr/>
          <p:nvPr/>
        </p:nvGrpSpPr>
        <p:grpSpPr>
          <a:xfrm>
            <a:off x="10842484" y="5494835"/>
            <a:ext cx="2250621" cy="2250621"/>
            <a:chOff x="7104993" y="2448910"/>
            <a:chExt cx="5087007" cy="5087007"/>
          </a:xfrm>
        </p:grpSpPr>
        <p:sp>
          <p:nvSpPr>
            <p:cNvPr id="7" name="Oval 6">
              <a:extLst>
                <a:ext uri="{FF2B5EF4-FFF2-40B4-BE49-F238E27FC236}">
                  <a16:creationId xmlns="" xmlns:a16="http://schemas.microsoft.com/office/drawing/2014/main" id="{9ACB47C6-79AD-B8C6-B788-10001D333C2E}"/>
                </a:ext>
              </a:extLst>
            </p:cNvPr>
            <p:cNvSpPr/>
            <p:nvPr/>
          </p:nvSpPr>
          <p:spPr>
            <a:xfrm>
              <a:off x="7104993" y="2448910"/>
              <a:ext cx="5087007" cy="5087007"/>
            </a:xfrm>
            <a:prstGeom prst="ellipse">
              <a:avLst/>
            </a:prstGeom>
            <a:gradFill>
              <a:gsLst>
                <a:gs pos="0">
                  <a:schemeClr val="accent1">
                    <a:lumMod val="5000"/>
                    <a:lumOff val="95000"/>
                    <a:alpha val="41382"/>
                  </a:schemeClr>
                </a:gs>
                <a:gs pos="58000">
                  <a:srgbClr val="27509D"/>
                </a:gs>
                <a:gs pos="83000">
                  <a:srgbClr val="27509D"/>
                </a:gs>
                <a:gs pos="100000">
                  <a:srgbClr val="27509D">
                    <a:alpha val="40924"/>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Oval 8">
              <a:extLst>
                <a:ext uri="{FF2B5EF4-FFF2-40B4-BE49-F238E27FC236}">
                  <a16:creationId xmlns="" xmlns:a16="http://schemas.microsoft.com/office/drawing/2014/main" id="{BF36E44F-2561-DA81-A54E-24C23AA63D40}"/>
                </a:ext>
              </a:extLst>
            </p:cNvPr>
            <p:cNvSpPr/>
            <p:nvPr/>
          </p:nvSpPr>
          <p:spPr>
            <a:xfrm>
              <a:off x="9255453" y="4599370"/>
              <a:ext cx="786086" cy="78608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 name="Oval 9">
              <a:extLst>
                <a:ext uri="{FF2B5EF4-FFF2-40B4-BE49-F238E27FC236}">
                  <a16:creationId xmlns="" xmlns:a16="http://schemas.microsoft.com/office/drawing/2014/main" id="{00844D39-82E6-4316-AC7D-F17AE9A26E34}"/>
                </a:ext>
              </a:extLst>
            </p:cNvPr>
            <p:cNvSpPr/>
            <p:nvPr/>
          </p:nvSpPr>
          <p:spPr>
            <a:xfrm>
              <a:off x="7684269" y="3028186"/>
              <a:ext cx="3928454" cy="392845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1" name="Oval 10">
              <a:extLst>
                <a:ext uri="{FF2B5EF4-FFF2-40B4-BE49-F238E27FC236}">
                  <a16:creationId xmlns="" xmlns:a16="http://schemas.microsoft.com/office/drawing/2014/main" id="{C623C309-9EFA-E35F-5141-8E01E9FEFB63}"/>
                </a:ext>
              </a:extLst>
            </p:cNvPr>
            <p:cNvSpPr/>
            <p:nvPr/>
          </p:nvSpPr>
          <p:spPr>
            <a:xfrm>
              <a:off x="7855823" y="3199740"/>
              <a:ext cx="3585345" cy="3585345"/>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2" name="Oval 11">
              <a:extLst>
                <a:ext uri="{FF2B5EF4-FFF2-40B4-BE49-F238E27FC236}">
                  <a16:creationId xmlns="" xmlns:a16="http://schemas.microsoft.com/office/drawing/2014/main" id="{8DFEA9AA-1374-5012-D526-BA59C23F0541}"/>
                </a:ext>
              </a:extLst>
            </p:cNvPr>
            <p:cNvSpPr/>
            <p:nvPr/>
          </p:nvSpPr>
          <p:spPr>
            <a:xfrm>
              <a:off x="8109871" y="3452496"/>
              <a:ext cx="3077247" cy="3077247"/>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3" name="Oval 12">
              <a:extLst>
                <a:ext uri="{FF2B5EF4-FFF2-40B4-BE49-F238E27FC236}">
                  <a16:creationId xmlns="" xmlns:a16="http://schemas.microsoft.com/office/drawing/2014/main" id="{C10E9DA7-65B4-A888-A5D3-8D496DE35FC0}"/>
                </a:ext>
              </a:extLst>
            </p:cNvPr>
            <p:cNvSpPr/>
            <p:nvPr/>
          </p:nvSpPr>
          <p:spPr>
            <a:xfrm>
              <a:off x="8300884" y="3639310"/>
              <a:ext cx="2695219" cy="26952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4" name="Oval 13">
              <a:extLst>
                <a:ext uri="{FF2B5EF4-FFF2-40B4-BE49-F238E27FC236}">
                  <a16:creationId xmlns="" xmlns:a16="http://schemas.microsoft.com/office/drawing/2014/main" id="{1D5A3E11-09C8-39AB-4C39-33A16CB3CFD3}"/>
                </a:ext>
              </a:extLst>
            </p:cNvPr>
            <p:cNvSpPr/>
            <p:nvPr/>
          </p:nvSpPr>
          <p:spPr>
            <a:xfrm>
              <a:off x="8506459" y="3844885"/>
              <a:ext cx="2284068" cy="2284068"/>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5" name="Oval 14">
              <a:extLst>
                <a:ext uri="{FF2B5EF4-FFF2-40B4-BE49-F238E27FC236}">
                  <a16:creationId xmlns="" xmlns:a16="http://schemas.microsoft.com/office/drawing/2014/main" id="{618E3360-EBD1-1509-DB5D-05C693464B37}"/>
                </a:ext>
              </a:extLst>
            </p:cNvPr>
            <p:cNvSpPr/>
            <p:nvPr/>
          </p:nvSpPr>
          <p:spPr>
            <a:xfrm>
              <a:off x="8747997" y="4088994"/>
              <a:ext cx="1795850" cy="1795850"/>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spTree>
    <p:extLst>
      <p:ext uri="{BB962C8B-B14F-4D97-AF65-F5344CB8AC3E}">
        <p14:creationId xmlns:p14="http://schemas.microsoft.com/office/powerpoint/2010/main" val="3770977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 xmlns:a16="http://schemas.microsoft.com/office/drawing/2014/main" id="{E778F858-3FF0-FBF8-7236-FE31245C63F7}"/>
              </a:ext>
            </a:extLst>
          </p:cNvPr>
          <p:cNvGrpSpPr/>
          <p:nvPr/>
        </p:nvGrpSpPr>
        <p:grpSpPr>
          <a:xfrm>
            <a:off x="10388466" y="-608277"/>
            <a:ext cx="2450930" cy="2450930"/>
            <a:chOff x="10029578" y="-1591686"/>
            <a:chExt cx="4070328" cy="4070328"/>
          </a:xfrm>
        </p:grpSpPr>
        <p:sp>
          <p:nvSpPr>
            <p:cNvPr id="9" name="Oval 8">
              <a:extLst>
                <a:ext uri="{FF2B5EF4-FFF2-40B4-BE49-F238E27FC236}">
                  <a16:creationId xmlns="" xmlns:a16="http://schemas.microsoft.com/office/drawing/2014/main" id="{7CBF84C1-AB83-109E-3244-CE2C27D59011}"/>
                </a:ext>
              </a:extLst>
            </p:cNvPr>
            <p:cNvSpPr/>
            <p:nvPr/>
          </p:nvSpPr>
          <p:spPr>
            <a:xfrm>
              <a:off x="10029578" y="-1591686"/>
              <a:ext cx="4070328" cy="4070328"/>
            </a:xfrm>
            <a:prstGeom prst="ellipse">
              <a:avLst/>
            </a:prstGeom>
            <a:gradFill>
              <a:gsLst>
                <a:gs pos="0">
                  <a:schemeClr val="accent1">
                    <a:lumMod val="5000"/>
                    <a:lumOff val="95000"/>
                  </a:schemeClr>
                </a:gs>
                <a:gs pos="58000">
                  <a:srgbClr val="7BC144">
                    <a:alpha val="63233"/>
                  </a:srgbClr>
                </a:gs>
                <a:gs pos="83000">
                  <a:srgbClr val="7BC144">
                    <a:alpha val="74035"/>
                  </a:srgbClr>
                </a:gs>
                <a:gs pos="100000">
                  <a:srgbClr val="7BC144">
                    <a:alpha val="70444"/>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6" name="Oval 15">
              <a:extLst>
                <a:ext uri="{FF2B5EF4-FFF2-40B4-BE49-F238E27FC236}">
                  <a16:creationId xmlns="" xmlns:a16="http://schemas.microsoft.com/office/drawing/2014/main" id="{EE6842CA-F824-DAA8-7303-8EE152F4A686}"/>
                </a:ext>
              </a:extLst>
            </p:cNvPr>
            <p:cNvSpPr/>
            <p:nvPr/>
          </p:nvSpPr>
          <p:spPr>
            <a:xfrm>
              <a:off x="11750251" y="128987"/>
              <a:ext cx="628980" cy="6289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grpSp>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1116398"/>
            <a:ext cx="1459588" cy="1200329"/>
          </a:xfrm>
          <a:prstGeom prst="rect">
            <a:avLst/>
          </a:prstGeom>
          <a:noFill/>
        </p:spPr>
        <p:txBody>
          <a:bodyPr wrap="square" rtlCol="0">
            <a:spAutoFit/>
          </a:bodyPr>
          <a:lstStyle/>
          <a:p>
            <a:r>
              <a:rPr lang="x-none" sz="7200" b="1" dirty="0">
                <a:solidFill>
                  <a:srgbClr val="27509D"/>
                </a:solidFill>
                <a:latin typeface="Montserrat SemiBold" pitchFamily="2" charset="77"/>
              </a:rPr>
              <a:t>04</a:t>
            </a:r>
            <a:endParaRPr lang="x-none" sz="7200" b="1" dirty="0">
              <a:solidFill>
                <a:srgbClr val="7BC144"/>
              </a:solidFill>
              <a:latin typeface="Montserrat SemiBold" pitchFamily="2" charset="77"/>
            </a:endParaRPr>
          </a:p>
        </p:txBody>
      </p:sp>
      <p:sp>
        <p:nvSpPr>
          <p:cNvPr id="7" name="TextBox 6">
            <a:extLst>
              <a:ext uri="{FF2B5EF4-FFF2-40B4-BE49-F238E27FC236}">
                <a16:creationId xmlns="" xmlns:a16="http://schemas.microsoft.com/office/drawing/2014/main" id="{A856A86D-CF4E-9BE3-C265-9A2F7AA4BE8E}"/>
              </a:ext>
            </a:extLst>
          </p:cNvPr>
          <p:cNvSpPr txBox="1"/>
          <p:nvPr/>
        </p:nvSpPr>
        <p:spPr>
          <a:xfrm>
            <a:off x="282716" y="2195481"/>
            <a:ext cx="2472842" cy="954107"/>
          </a:xfrm>
          <a:prstGeom prst="rect">
            <a:avLst/>
          </a:prstGeom>
          <a:noFill/>
        </p:spPr>
        <p:txBody>
          <a:bodyPr wrap="square" rtlCol="0">
            <a:spAutoFit/>
          </a:bodyPr>
          <a:lstStyle/>
          <a:p>
            <a:r>
              <a:rPr lang="en-US" sz="2800" b="1" dirty="0">
                <a:solidFill>
                  <a:srgbClr val="27509D"/>
                </a:solidFill>
                <a:latin typeface="Montserrat SemiBold" pitchFamily="2" charset="77"/>
              </a:rPr>
              <a:t>Influencers</a:t>
            </a:r>
          </a:p>
          <a:p>
            <a:r>
              <a:rPr lang="en-US" sz="2800" b="1" dirty="0">
                <a:solidFill>
                  <a:srgbClr val="27509D"/>
                </a:solidFill>
                <a:latin typeface="Montserrat SemiBold" pitchFamily="2" charset="77"/>
              </a:rPr>
              <a:t>Solution</a:t>
            </a:r>
            <a:endParaRPr lang="x-none" sz="2800" b="1" dirty="0">
              <a:solidFill>
                <a:srgbClr val="7BC144"/>
              </a:solidFill>
              <a:latin typeface="Montserrat SemiBold" pitchFamily="2" charset="77"/>
            </a:endParaRPr>
          </a:p>
        </p:txBody>
      </p:sp>
      <p:cxnSp>
        <p:nvCxnSpPr>
          <p:cNvPr id="8" name="Straight Connector 7">
            <a:extLst>
              <a:ext uri="{FF2B5EF4-FFF2-40B4-BE49-F238E27FC236}">
                <a16:creationId xmlns="" xmlns:a16="http://schemas.microsoft.com/office/drawing/2014/main" id="{F9DD79B2-1D10-B395-69E5-F001BEAF562F}"/>
              </a:ext>
            </a:extLst>
          </p:cNvPr>
          <p:cNvCxnSpPr>
            <a:cxnSpLocks/>
          </p:cNvCxnSpPr>
          <p:nvPr/>
        </p:nvCxnSpPr>
        <p:spPr>
          <a:xfrm>
            <a:off x="394598" y="2195481"/>
            <a:ext cx="86579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 xmlns:a16="http://schemas.microsoft.com/office/drawing/2014/main" id="{FEC6DDDE-50BB-A3D2-A567-C9D49496346F}"/>
              </a:ext>
            </a:extLst>
          </p:cNvPr>
          <p:cNvPicPr>
            <a:picLocks noChangeAspect="1"/>
          </p:cNvPicPr>
          <p:nvPr/>
        </p:nvPicPr>
        <p:blipFill>
          <a:blip r:embed="rId2"/>
          <a:stretch>
            <a:fillRect/>
          </a:stretch>
        </p:blipFill>
        <p:spPr>
          <a:xfrm>
            <a:off x="2932864" y="1322948"/>
            <a:ext cx="9222065" cy="4212104"/>
          </a:xfrm>
          <a:prstGeom prst="rect">
            <a:avLst/>
          </a:prstGeom>
        </p:spPr>
      </p:pic>
      <p:sp>
        <p:nvSpPr>
          <p:cNvPr id="10" name="TextBox 9">
            <a:extLst>
              <a:ext uri="{FF2B5EF4-FFF2-40B4-BE49-F238E27FC236}">
                <a16:creationId xmlns="" xmlns:a16="http://schemas.microsoft.com/office/drawing/2014/main" id="{A9C9B197-620F-88E2-4B08-10B9878923EC}"/>
              </a:ext>
            </a:extLst>
          </p:cNvPr>
          <p:cNvSpPr txBox="1"/>
          <p:nvPr/>
        </p:nvSpPr>
        <p:spPr>
          <a:xfrm>
            <a:off x="110392" y="3521986"/>
            <a:ext cx="2472842" cy="830997"/>
          </a:xfrm>
          <a:prstGeom prst="rect">
            <a:avLst/>
          </a:prstGeom>
          <a:noFill/>
        </p:spPr>
        <p:txBody>
          <a:bodyPr wrap="square" rtlCol="0">
            <a:spAutoFit/>
          </a:bodyPr>
          <a:lstStyle/>
          <a:p>
            <a:r>
              <a:rPr lang="en-US" sz="1200" dirty="0" err="1">
                <a:latin typeface="Montserrat" pitchFamily="2" charset="77"/>
              </a:rPr>
              <a:t>Chúng</a:t>
            </a:r>
            <a:r>
              <a:rPr lang="en-US" sz="1200" dirty="0">
                <a:latin typeface="Montserrat" pitchFamily="2" charset="77"/>
              </a:rPr>
              <a:t> </a:t>
            </a:r>
            <a:r>
              <a:rPr lang="en-US" sz="1200" dirty="0" err="1">
                <a:latin typeface="Montserrat" pitchFamily="2" charset="77"/>
              </a:rPr>
              <a:t>tôi</a:t>
            </a:r>
            <a:r>
              <a:rPr lang="en-US" sz="1200" dirty="0">
                <a:latin typeface="Montserrat" pitchFamily="2" charset="77"/>
              </a:rPr>
              <a:t> </a:t>
            </a:r>
            <a:r>
              <a:rPr lang="en-US" sz="1200" dirty="0" err="1">
                <a:latin typeface="Montserrat" pitchFamily="2" charset="77"/>
              </a:rPr>
              <a:t>kết</a:t>
            </a:r>
            <a:r>
              <a:rPr lang="en-US" sz="1200" dirty="0">
                <a:latin typeface="Montserrat" pitchFamily="2" charset="77"/>
              </a:rPr>
              <a:t> </a:t>
            </a:r>
            <a:r>
              <a:rPr lang="en-US" sz="1200" dirty="0" err="1">
                <a:latin typeface="Montserrat" pitchFamily="2" charset="77"/>
              </a:rPr>
              <a:t>nối</a:t>
            </a:r>
            <a:r>
              <a:rPr lang="en-US" sz="1200" dirty="0">
                <a:latin typeface="Montserrat" pitchFamily="2" charset="77"/>
              </a:rPr>
              <a:t> </a:t>
            </a:r>
            <a:r>
              <a:rPr lang="en-US" sz="1200" dirty="0" err="1">
                <a:latin typeface="Montserrat" pitchFamily="2" charset="77"/>
              </a:rPr>
              <a:t>các</a:t>
            </a:r>
            <a:r>
              <a:rPr lang="en-US" sz="1200" dirty="0">
                <a:latin typeface="Montserrat" pitchFamily="2" charset="77"/>
              </a:rPr>
              <a:t> KOLs/Influencers... </a:t>
            </a:r>
            <a:r>
              <a:rPr lang="en-US" sz="1200" dirty="0" err="1">
                <a:latin typeface="Montserrat" pitchFamily="2" charset="77"/>
              </a:rPr>
              <a:t>và</a:t>
            </a:r>
            <a:r>
              <a:rPr lang="en-US" sz="1200" dirty="0">
                <a:latin typeface="Montserrat" pitchFamily="2" charset="77"/>
              </a:rPr>
              <a:t> </a:t>
            </a:r>
            <a:r>
              <a:rPr lang="en-US" sz="1200" dirty="0" err="1">
                <a:latin typeface="Montserrat" pitchFamily="2" charset="77"/>
              </a:rPr>
              <a:t>quản</a:t>
            </a:r>
            <a:r>
              <a:rPr lang="en-US" sz="1200" dirty="0">
                <a:latin typeface="Montserrat" pitchFamily="2" charset="77"/>
              </a:rPr>
              <a:t> </a:t>
            </a:r>
            <a:r>
              <a:rPr lang="en-US" sz="1200" dirty="0" err="1">
                <a:latin typeface="Montserrat" pitchFamily="2" charset="77"/>
              </a:rPr>
              <a:t>lý</a:t>
            </a:r>
            <a:r>
              <a:rPr lang="en-US" sz="1200" dirty="0">
                <a:latin typeface="Montserrat" pitchFamily="2" charset="77"/>
              </a:rPr>
              <a:t> </a:t>
            </a:r>
            <a:r>
              <a:rPr lang="en-US" sz="1200" dirty="0" err="1">
                <a:latin typeface="Montserrat" pitchFamily="2" charset="77"/>
              </a:rPr>
              <a:t>các</a:t>
            </a:r>
            <a:r>
              <a:rPr lang="en-US" sz="1200" dirty="0">
                <a:latin typeface="Montserrat" pitchFamily="2" charset="77"/>
              </a:rPr>
              <a:t> </a:t>
            </a:r>
            <a:r>
              <a:rPr lang="en-US" sz="1200" dirty="0" err="1">
                <a:latin typeface="Montserrat" pitchFamily="2" charset="77"/>
              </a:rPr>
              <a:t>chiến</a:t>
            </a:r>
            <a:r>
              <a:rPr lang="en-US" sz="1200" dirty="0">
                <a:latin typeface="Montserrat" pitchFamily="2" charset="77"/>
              </a:rPr>
              <a:t> </a:t>
            </a:r>
            <a:r>
              <a:rPr lang="en-US" sz="1200" dirty="0" err="1">
                <a:latin typeface="Montserrat" pitchFamily="2" charset="77"/>
              </a:rPr>
              <a:t>dịch</a:t>
            </a:r>
            <a:r>
              <a:rPr lang="en-US" sz="1200" dirty="0">
                <a:latin typeface="Montserrat" pitchFamily="2" charset="77"/>
              </a:rPr>
              <a:t> </a:t>
            </a:r>
            <a:r>
              <a:rPr lang="en-US" sz="1200" dirty="0" err="1">
                <a:latin typeface="Montserrat" pitchFamily="2" charset="77"/>
              </a:rPr>
              <a:t>truyền</a:t>
            </a:r>
            <a:r>
              <a:rPr lang="en-US" sz="1200" dirty="0">
                <a:latin typeface="Montserrat" pitchFamily="2" charset="77"/>
              </a:rPr>
              <a:t> </a:t>
            </a:r>
            <a:r>
              <a:rPr lang="en-US" sz="1200" dirty="0" err="1">
                <a:latin typeface="Montserrat" pitchFamily="2" charset="77"/>
              </a:rPr>
              <a:t>thông</a:t>
            </a:r>
            <a:r>
              <a:rPr lang="en-US" sz="1200" dirty="0">
                <a:latin typeface="Montserrat" pitchFamily="2" charset="77"/>
              </a:rPr>
              <a:t> </a:t>
            </a:r>
            <a:r>
              <a:rPr lang="en-US" sz="1200" dirty="0" err="1">
                <a:latin typeface="Montserrat" pitchFamily="2" charset="77"/>
              </a:rPr>
              <a:t>ở</a:t>
            </a:r>
            <a:r>
              <a:rPr lang="en-US" sz="1200" dirty="0">
                <a:latin typeface="Montserrat" pitchFamily="2" charset="77"/>
              </a:rPr>
              <a:t> </a:t>
            </a:r>
            <a:r>
              <a:rPr lang="en-US" sz="1200" dirty="0" err="1">
                <a:latin typeface="Montserrat" pitchFamily="2" charset="77"/>
              </a:rPr>
              <a:t>nhiều</a:t>
            </a:r>
            <a:r>
              <a:rPr lang="en-US" sz="1200" dirty="0">
                <a:latin typeface="Montserrat" pitchFamily="2" charset="77"/>
              </a:rPr>
              <a:t> </a:t>
            </a:r>
            <a:r>
              <a:rPr lang="en-US" sz="1200" dirty="0" err="1">
                <a:latin typeface="Montserrat" pitchFamily="2" charset="77"/>
              </a:rPr>
              <a:t>quy</a:t>
            </a:r>
            <a:r>
              <a:rPr lang="en-US" sz="1200" dirty="0">
                <a:latin typeface="Montserrat" pitchFamily="2" charset="77"/>
              </a:rPr>
              <a:t> </a:t>
            </a:r>
            <a:r>
              <a:rPr lang="en-US" sz="1200" dirty="0" err="1">
                <a:latin typeface="Montserrat" pitchFamily="2" charset="77"/>
              </a:rPr>
              <a:t>mô</a:t>
            </a:r>
            <a:r>
              <a:rPr lang="en-US" sz="1200" dirty="0">
                <a:latin typeface="Montserrat" pitchFamily="2" charset="77"/>
              </a:rPr>
              <a:t> </a:t>
            </a:r>
            <a:r>
              <a:rPr lang="en-US" sz="1200" dirty="0" err="1">
                <a:latin typeface="Montserrat" pitchFamily="2" charset="77"/>
              </a:rPr>
              <a:t>khác</a:t>
            </a:r>
            <a:r>
              <a:rPr lang="en-US" sz="1200" dirty="0">
                <a:latin typeface="Montserrat" pitchFamily="2" charset="77"/>
              </a:rPr>
              <a:t> </a:t>
            </a:r>
            <a:r>
              <a:rPr lang="en-US" sz="1200" dirty="0" err="1">
                <a:latin typeface="Montserrat" pitchFamily="2" charset="77"/>
              </a:rPr>
              <a:t>nhau</a:t>
            </a:r>
            <a:endParaRPr lang="x-none" sz="1200" dirty="0">
              <a:latin typeface="Montserrat" pitchFamily="2" charset="77"/>
            </a:endParaRPr>
          </a:p>
        </p:txBody>
      </p:sp>
      <p:sp>
        <p:nvSpPr>
          <p:cNvPr id="11" name="TextBox 10">
            <a:extLst>
              <a:ext uri="{FF2B5EF4-FFF2-40B4-BE49-F238E27FC236}">
                <a16:creationId xmlns="" xmlns:a16="http://schemas.microsoft.com/office/drawing/2014/main" id="{2C1081D0-375A-0917-CB59-1AA053939BCA}"/>
              </a:ext>
            </a:extLst>
          </p:cNvPr>
          <p:cNvSpPr txBox="1"/>
          <p:nvPr/>
        </p:nvSpPr>
        <p:spPr>
          <a:xfrm>
            <a:off x="110392" y="4382873"/>
            <a:ext cx="2645165" cy="830997"/>
          </a:xfrm>
          <a:prstGeom prst="rect">
            <a:avLst/>
          </a:prstGeom>
          <a:noFill/>
        </p:spPr>
        <p:txBody>
          <a:bodyPr wrap="square" rtlCol="0">
            <a:spAutoFit/>
          </a:bodyPr>
          <a:lstStyle/>
          <a:p>
            <a:r>
              <a:rPr lang="en-US" sz="1200" i="1" dirty="0">
                <a:solidFill>
                  <a:schemeClr val="tx1">
                    <a:lumMod val="50000"/>
                    <a:lumOff val="50000"/>
                  </a:schemeClr>
                </a:solidFill>
                <a:latin typeface="Montserrat Medium" pitchFamily="2" charset="77"/>
              </a:rPr>
              <a:t>Our mission is to connect KOLs/Influencers... and campaign execution management in various scale</a:t>
            </a:r>
            <a:endParaRPr lang="x-none" sz="1200" i="1" dirty="0">
              <a:solidFill>
                <a:schemeClr val="tx1">
                  <a:lumMod val="50000"/>
                  <a:lumOff val="50000"/>
                </a:schemeClr>
              </a:solidFill>
              <a:latin typeface="Montserrat Medium" pitchFamily="2" charset="77"/>
            </a:endParaRPr>
          </a:p>
        </p:txBody>
      </p:sp>
      <p:grpSp>
        <p:nvGrpSpPr>
          <p:cNvPr id="25" name="Group 24">
            <a:extLst>
              <a:ext uri="{FF2B5EF4-FFF2-40B4-BE49-F238E27FC236}">
                <a16:creationId xmlns="" xmlns:a16="http://schemas.microsoft.com/office/drawing/2014/main" id="{4C46E477-0FD0-7E16-B0F6-4E736EFE9275}"/>
              </a:ext>
            </a:extLst>
          </p:cNvPr>
          <p:cNvGrpSpPr/>
          <p:nvPr/>
        </p:nvGrpSpPr>
        <p:grpSpPr>
          <a:xfrm>
            <a:off x="2969935" y="5779624"/>
            <a:ext cx="9127330" cy="693577"/>
            <a:chOff x="2969935" y="5686752"/>
            <a:chExt cx="9632771" cy="693577"/>
          </a:xfrm>
        </p:grpSpPr>
        <p:grpSp>
          <p:nvGrpSpPr>
            <p:cNvPr id="12" name="Group 11">
              <a:extLst>
                <a:ext uri="{FF2B5EF4-FFF2-40B4-BE49-F238E27FC236}">
                  <a16:creationId xmlns="" xmlns:a16="http://schemas.microsoft.com/office/drawing/2014/main" id="{D6462E56-F2CA-2A2E-F711-FE89ADBB956A}"/>
                </a:ext>
              </a:extLst>
            </p:cNvPr>
            <p:cNvGrpSpPr/>
            <p:nvPr/>
          </p:nvGrpSpPr>
          <p:grpSpPr>
            <a:xfrm>
              <a:off x="2969935" y="5692566"/>
              <a:ext cx="3066639" cy="687763"/>
              <a:chOff x="5780797" y="1510143"/>
              <a:chExt cx="2547657" cy="687763"/>
            </a:xfrm>
          </p:grpSpPr>
          <p:sp>
            <p:nvSpPr>
              <p:cNvPr id="13" name="Rectangle 12">
                <a:extLst>
                  <a:ext uri="{FF2B5EF4-FFF2-40B4-BE49-F238E27FC236}">
                    <a16:creationId xmlns="" xmlns:a16="http://schemas.microsoft.com/office/drawing/2014/main" id="{C15708B7-B6BC-4E26-5096-74509FBD4C01}"/>
                  </a:ext>
                </a:extLst>
              </p:cNvPr>
              <p:cNvSpPr/>
              <p:nvPr/>
            </p:nvSpPr>
            <p:spPr>
              <a:xfrm>
                <a:off x="5780797" y="1510143"/>
                <a:ext cx="2547657" cy="687763"/>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14" name="TextBox 13">
                <a:extLst>
                  <a:ext uri="{FF2B5EF4-FFF2-40B4-BE49-F238E27FC236}">
                    <a16:creationId xmlns="" xmlns:a16="http://schemas.microsoft.com/office/drawing/2014/main" id="{CCF25F2B-3A90-D184-941F-5673CD7EAD82}"/>
                  </a:ext>
                </a:extLst>
              </p:cNvPr>
              <p:cNvSpPr txBox="1"/>
              <p:nvPr/>
            </p:nvSpPr>
            <p:spPr>
              <a:xfrm>
                <a:off x="5834680" y="1586601"/>
                <a:ext cx="2438329" cy="523220"/>
              </a:xfrm>
              <a:prstGeom prst="rect">
                <a:avLst/>
              </a:prstGeom>
              <a:noFill/>
            </p:spPr>
            <p:txBody>
              <a:bodyPr wrap="square" rtlCol="0">
                <a:spAutoFit/>
              </a:bodyPr>
              <a:lstStyle/>
              <a:p>
                <a:pPr algn="ctr"/>
                <a:r>
                  <a:rPr lang="vi-VN" sz="1400" b="1" dirty="0">
                    <a:latin typeface="Montserrat" pitchFamily="2" charset="77"/>
                  </a:rPr>
                  <a:t>10.000</a:t>
                </a:r>
              </a:p>
              <a:p>
                <a:pPr algn="ctr"/>
                <a:r>
                  <a:rPr lang="vi-VN" sz="1400" b="1" dirty="0">
                    <a:latin typeface="Montserrat" pitchFamily="2" charset="77"/>
                  </a:rPr>
                  <a:t>KOLs /Influencers</a:t>
                </a:r>
                <a:endParaRPr lang="vi-VN" sz="1400" i="1" dirty="0">
                  <a:latin typeface="Montserrat" pitchFamily="2" charset="77"/>
                </a:endParaRPr>
              </a:p>
            </p:txBody>
          </p:sp>
        </p:grpSp>
        <p:grpSp>
          <p:nvGrpSpPr>
            <p:cNvPr id="15" name="Group 14">
              <a:extLst>
                <a:ext uri="{FF2B5EF4-FFF2-40B4-BE49-F238E27FC236}">
                  <a16:creationId xmlns="" xmlns:a16="http://schemas.microsoft.com/office/drawing/2014/main" id="{EA857DB5-32E6-4F7C-6C38-F97A4A10BFEF}"/>
                </a:ext>
              </a:extLst>
            </p:cNvPr>
            <p:cNvGrpSpPr/>
            <p:nvPr/>
          </p:nvGrpSpPr>
          <p:grpSpPr>
            <a:xfrm>
              <a:off x="6253001" y="5686752"/>
              <a:ext cx="3066639" cy="687763"/>
              <a:chOff x="5780797" y="1510143"/>
              <a:chExt cx="2547657" cy="687763"/>
            </a:xfrm>
          </p:grpSpPr>
          <p:sp>
            <p:nvSpPr>
              <p:cNvPr id="20" name="Rectangle 19">
                <a:extLst>
                  <a:ext uri="{FF2B5EF4-FFF2-40B4-BE49-F238E27FC236}">
                    <a16:creationId xmlns="" xmlns:a16="http://schemas.microsoft.com/office/drawing/2014/main" id="{DB9D9CFA-5853-A161-F55A-65F7C24DCAD1}"/>
                  </a:ext>
                </a:extLst>
              </p:cNvPr>
              <p:cNvSpPr/>
              <p:nvPr/>
            </p:nvSpPr>
            <p:spPr>
              <a:xfrm>
                <a:off x="5780797" y="1510143"/>
                <a:ext cx="2547657" cy="687763"/>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21" name="TextBox 20">
                <a:extLst>
                  <a:ext uri="{FF2B5EF4-FFF2-40B4-BE49-F238E27FC236}">
                    <a16:creationId xmlns="" xmlns:a16="http://schemas.microsoft.com/office/drawing/2014/main" id="{B4FAB3DF-48B6-4C35-CCD8-BA7EE1214D3F}"/>
                  </a:ext>
                </a:extLst>
              </p:cNvPr>
              <p:cNvSpPr txBox="1"/>
              <p:nvPr/>
            </p:nvSpPr>
            <p:spPr>
              <a:xfrm>
                <a:off x="5834680" y="1586601"/>
                <a:ext cx="2438329" cy="523220"/>
              </a:xfrm>
              <a:prstGeom prst="rect">
                <a:avLst/>
              </a:prstGeom>
              <a:noFill/>
            </p:spPr>
            <p:txBody>
              <a:bodyPr wrap="square" rtlCol="0">
                <a:spAutoFit/>
              </a:bodyPr>
              <a:lstStyle/>
              <a:p>
                <a:pPr algn="ctr"/>
                <a:r>
                  <a:rPr lang="vi-VN" sz="1400" b="1" dirty="0">
                    <a:latin typeface="Montserrat" pitchFamily="2" charset="77"/>
                  </a:rPr>
                  <a:t>168</a:t>
                </a:r>
              </a:p>
              <a:p>
                <a:pPr algn="ctr"/>
                <a:r>
                  <a:rPr lang="vi-VN" sz="1400" b="1" dirty="0">
                    <a:latin typeface="Montserrat" pitchFamily="2" charset="77"/>
                  </a:rPr>
                  <a:t>Campaigns</a:t>
                </a:r>
                <a:endParaRPr lang="vi-VN" sz="1400" i="1" dirty="0">
                  <a:latin typeface="Montserrat" pitchFamily="2" charset="77"/>
                </a:endParaRPr>
              </a:p>
            </p:txBody>
          </p:sp>
        </p:grpSp>
        <p:grpSp>
          <p:nvGrpSpPr>
            <p:cNvPr id="22" name="Group 21">
              <a:extLst>
                <a:ext uri="{FF2B5EF4-FFF2-40B4-BE49-F238E27FC236}">
                  <a16:creationId xmlns="" xmlns:a16="http://schemas.microsoft.com/office/drawing/2014/main" id="{20FBE97B-F4C6-8CB0-2AEB-3F843B1F48C1}"/>
                </a:ext>
              </a:extLst>
            </p:cNvPr>
            <p:cNvGrpSpPr/>
            <p:nvPr/>
          </p:nvGrpSpPr>
          <p:grpSpPr>
            <a:xfrm>
              <a:off x="9536067" y="5692565"/>
              <a:ext cx="3066639" cy="687763"/>
              <a:chOff x="5780797" y="1510143"/>
              <a:chExt cx="2547657" cy="687763"/>
            </a:xfrm>
          </p:grpSpPr>
          <p:sp>
            <p:nvSpPr>
              <p:cNvPr id="23" name="Rectangle 22">
                <a:extLst>
                  <a:ext uri="{FF2B5EF4-FFF2-40B4-BE49-F238E27FC236}">
                    <a16:creationId xmlns="" xmlns:a16="http://schemas.microsoft.com/office/drawing/2014/main" id="{3F812CE0-ED4E-3503-F48D-23EAF34BC296}"/>
                  </a:ext>
                </a:extLst>
              </p:cNvPr>
              <p:cNvSpPr/>
              <p:nvPr/>
            </p:nvSpPr>
            <p:spPr>
              <a:xfrm>
                <a:off x="5780797" y="1510143"/>
                <a:ext cx="2547657" cy="687763"/>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24" name="TextBox 23">
                <a:extLst>
                  <a:ext uri="{FF2B5EF4-FFF2-40B4-BE49-F238E27FC236}">
                    <a16:creationId xmlns="" xmlns:a16="http://schemas.microsoft.com/office/drawing/2014/main" id="{160CA7A8-D624-4465-5A31-FB7C61E08F89}"/>
                  </a:ext>
                </a:extLst>
              </p:cNvPr>
              <p:cNvSpPr txBox="1"/>
              <p:nvPr/>
            </p:nvSpPr>
            <p:spPr>
              <a:xfrm>
                <a:off x="5834680" y="1586601"/>
                <a:ext cx="2438329" cy="523220"/>
              </a:xfrm>
              <a:prstGeom prst="rect">
                <a:avLst/>
              </a:prstGeom>
              <a:noFill/>
            </p:spPr>
            <p:txBody>
              <a:bodyPr wrap="square" rtlCol="0">
                <a:spAutoFit/>
              </a:bodyPr>
              <a:lstStyle/>
              <a:p>
                <a:pPr algn="ctr"/>
                <a:r>
                  <a:rPr lang="vi-VN" sz="1400" b="1" dirty="0">
                    <a:latin typeface="Montserrat" pitchFamily="2" charset="77"/>
                  </a:rPr>
                  <a:t>121</a:t>
                </a:r>
              </a:p>
              <a:p>
                <a:pPr algn="ctr"/>
                <a:r>
                  <a:rPr lang="vi-VN" sz="1400" b="1" dirty="0">
                    <a:latin typeface="Montserrat" pitchFamily="2" charset="77"/>
                  </a:rPr>
                  <a:t>Brands</a:t>
                </a:r>
                <a:endParaRPr lang="vi-VN" sz="1400" i="1" dirty="0">
                  <a:latin typeface="Montserrat" pitchFamily="2" charset="77"/>
                </a:endParaRPr>
              </a:p>
            </p:txBody>
          </p:sp>
        </p:grpSp>
      </p:grpSp>
    </p:spTree>
    <p:extLst>
      <p:ext uri="{BB962C8B-B14F-4D97-AF65-F5344CB8AC3E}">
        <p14:creationId xmlns:p14="http://schemas.microsoft.com/office/powerpoint/2010/main" val="429212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576DDE72-4F92-AEAB-A931-EE613BFF8609}"/>
              </a:ext>
            </a:extLst>
          </p:cNvPr>
          <p:cNvGrpSpPr/>
          <p:nvPr/>
        </p:nvGrpSpPr>
        <p:grpSpPr>
          <a:xfrm>
            <a:off x="10388466" y="-608277"/>
            <a:ext cx="2450930" cy="2450930"/>
            <a:chOff x="10029578" y="-1591686"/>
            <a:chExt cx="4070328" cy="4070328"/>
          </a:xfrm>
        </p:grpSpPr>
        <p:sp>
          <p:nvSpPr>
            <p:cNvPr id="3" name="Oval 2">
              <a:extLst>
                <a:ext uri="{FF2B5EF4-FFF2-40B4-BE49-F238E27FC236}">
                  <a16:creationId xmlns="" xmlns:a16="http://schemas.microsoft.com/office/drawing/2014/main" id="{6B1FF291-AC6E-F26D-C6B2-8D6A4D359BAF}"/>
                </a:ext>
              </a:extLst>
            </p:cNvPr>
            <p:cNvSpPr/>
            <p:nvPr/>
          </p:nvSpPr>
          <p:spPr>
            <a:xfrm>
              <a:off x="10029578" y="-1591686"/>
              <a:ext cx="4070328" cy="4070328"/>
            </a:xfrm>
            <a:prstGeom prst="ellipse">
              <a:avLst/>
            </a:prstGeom>
            <a:gradFill>
              <a:gsLst>
                <a:gs pos="0">
                  <a:schemeClr val="accent1">
                    <a:lumMod val="5000"/>
                    <a:lumOff val="95000"/>
                  </a:schemeClr>
                </a:gs>
                <a:gs pos="58000">
                  <a:srgbClr val="7BC144">
                    <a:alpha val="63233"/>
                  </a:srgbClr>
                </a:gs>
                <a:gs pos="83000">
                  <a:srgbClr val="7BC144">
                    <a:alpha val="74035"/>
                  </a:srgbClr>
                </a:gs>
                <a:gs pos="100000">
                  <a:srgbClr val="7BC144">
                    <a:alpha val="70444"/>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Oval 5">
              <a:extLst>
                <a:ext uri="{FF2B5EF4-FFF2-40B4-BE49-F238E27FC236}">
                  <a16:creationId xmlns="" xmlns:a16="http://schemas.microsoft.com/office/drawing/2014/main" id="{869D8730-E8CF-7DA1-7168-B4F4D4F80A11}"/>
                </a:ext>
              </a:extLst>
            </p:cNvPr>
            <p:cNvSpPr/>
            <p:nvPr/>
          </p:nvSpPr>
          <p:spPr>
            <a:xfrm>
              <a:off x="11750251" y="128987"/>
              <a:ext cx="628980" cy="6289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grpSp>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pic>
        <p:nvPicPr>
          <p:cNvPr id="14" name="Picture 13">
            <a:extLst>
              <a:ext uri="{FF2B5EF4-FFF2-40B4-BE49-F238E27FC236}">
                <a16:creationId xmlns="" xmlns:a16="http://schemas.microsoft.com/office/drawing/2014/main" id="{33AEED24-2D22-292B-A5A8-D1FAB3CA7EE3}"/>
              </a:ext>
            </a:extLst>
          </p:cNvPr>
          <p:cNvPicPr>
            <a:picLocks noChangeAspect="1"/>
          </p:cNvPicPr>
          <p:nvPr/>
        </p:nvPicPr>
        <p:blipFill>
          <a:blip r:embed="rId2"/>
          <a:stretch>
            <a:fillRect/>
          </a:stretch>
        </p:blipFill>
        <p:spPr>
          <a:xfrm>
            <a:off x="642004" y="1130196"/>
            <a:ext cx="3265377" cy="4998740"/>
          </a:xfrm>
          <a:prstGeom prst="rect">
            <a:avLst/>
          </a:prstGeom>
        </p:spPr>
      </p:pic>
      <p:sp>
        <p:nvSpPr>
          <p:cNvPr id="15" name="Rectangle 14">
            <a:extLst>
              <a:ext uri="{FF2B5EF4-FFF2-40B4-BE49-F238E27FC236}">
                <a16:creationId xmlns="" xmlns:a16="http://schemas.microsoft.com/office/drawing/2014/main" id="{CA416EE1-87E0-9404-6927-E5162CC8F310}"/>
              </a:ext>
            </a:extLst>
          </p:cNvPr>
          <p:cNvSpPr/>
          <p:nvPr/>
        </p:nvSpPr>
        <p:spPr>
          <a:xfrm>
            <a:off x="4362418" y="1972939"/>
            <a:ext cx="3066639" cy="1871124"/>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dirty="0">
              <a:solidFill>
                <a:schemeClr val="bg1"/>
              </a:solidFill>
              <a:latin typeface="Montserrat" pitchFamily="2" charset="77"/>
            </a:endParaRPr>
          </a:p>
        </p:txBody>
      </p:sp>
      <p:grpSp>
        <p:nvGrpSpPr>
          <p:cNvPr id="17" name="Group 16">
            <a:extLst>
              <a:ext uri="{FF2B5EF4-FFF2-40B4-BE49-F238E27FC236}">
                <a16:creationId xmlns="" xmlns:a16="http://schemas.microsoft.com/office/drawing/2014/main" id="{0607BACF-04C7-BB8E-36D8-2F8567C02CDA}"/>
              </a:ext>
            </a:extLst>
          </p:cNvPr>
          <p:cNvGrpSpPr/>
          <p:nvPr/>
        </p:nvGrpSpPr>
        <p:grpSpPr>
          <a:xfrm>
            <a:off x="4362417" y="1130196"/>
            <a:ext cx="3066639" cy="687763"/>
            <a:chOff x="5780797" y="1510143"/>
            <a:chExt cx="2547657" cy="687763"/>
          </a:xfrm>
        </p:grpSpPr>
        <p:sp>
          <p:nvSpPr>
            <p:cNvPr id="18" name="Rectangle 17">
              <a:extLst>
                <a:ext uri="{FF2B5EF4-FFF2-40B4-BE49-F238E27FC236}">
                  <a16:creationId xmlns="" xmlns:a16="http://schemas.microsoft.com/office/drawing/2014/main" id="{6436D388-BEF1-E391-F11D-15A6F9AF75AD}"/>
                </a:ext>
              </a:extLst>
            </p:cNvPr>
            <p:cNvSpPr/>
            <p:nvPr/>
          </p:nvSpPr>
          <p:spPr>
            <a:xfrm>
              <a:off x="5780797" y="1510143"/>
              <a:ext cx="2547657" cy="687763"/>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19" name="TextBox 18">
              <a:extLst>
                <a:ext uri="{FF2B5EF4-FFF2-40B4-BE49-F238E27FC236}">
                  <a16:creationId xmlns="" xmlns:a16="http://schemas.microsoft.com/office/drawing/2014/main" id="{52A61983-77A0-F597-F55D-AFB6648FA981}"/>
                </a:ext>
              </a:extLst>
            </p:cNvPr>
            <p:cNvSpPr txBox="1"/>
            <p:nvPr/>
          </p:nvSpPr>
          <p:spPr>
            <a:xfrm>
              <a:off x="5834680" y="1586601"/>
              <a:ext cx="2438329" cy="523220"/>
            </a:xfrm>
            <a:prstGeom prst="rect">
              <a:avLst/>
            </a:prstGeom>
            <a:noFill/>
          </p:spPr>
          <p:txBody>
            <a:bodyPr wrap="square" rtlCol="0">
              <a:spAutoFit/>
            </a:bodyPr>
            <a:lstStyle/>
            <a:p>
              <a:pPr algn="ctr"/>
              <a:r>
                <a:rPr lang="vi-VN" sz="1400" b="1" dirty="0">
                  <a:latin typeface="Montserrat" pitchFamily="2" charset="77"/>
                </a:rPr>
                <a:t>MẠNG LƯỚI SÁNG TẠO</a:t>
              </a:r>
            </a:p>
            <a:p>
              <a:pPr algn="ctr"/>
              <a:r>
                <a:rPr lang="vi-VN" sz="1400" i="1" dirty="0">
                  <a:latin typeface="Montserrat" pitchFamily="2" charset="77"/>
                </a:rPr>
                <a:t>CREATORS NETWORK</a:t>
              </a:r>
            </a:p>
          </p:txBody>
        </p:sp>
      </p:grpSp>
      <p:sp>
        <p:nvSpPr>
          <p:cNvPr id="20" name="TextBox 19">
            <a:extLst>
              <a:ext uri="{FF2B5EF4-FFF2-40B4-BE49-F238E27FC236}">
                <a16:creationId xmlns="" xmlns:a16="http://schemas.microsoft.com/office/drawing/2014/main" id="{D7488130-3AE2-8CFC-4290-5BD5FF6D9CA3}"/>
              </a:ext>
            </a:extLst>
          </p:cNvPr>
          <p:cNvSpPr txBox="1"/>
          <p:nvPr/>
        </p:nvSpPr>
        <p:spPr>
          <a:xfrm>
            <a:off x="4471745" y="2216003"/>
            <a:ext cx="2846102" cy="1384995"/>
          </a:xfrm>
          <a:prstGeom prst="rect">
            <a:avLst/>
          </a:prstGeom>
          <a:noFill/>
        </p:spPr>
        <p:txBody>
          <a:bodyPr wrap="square" rtlCol="0">
            <a:spAutoFit/>
          </a:bodyPr>
          <a:lstStyle/>
          <a:p>
            <a:r>
              <a:rPr lang="vi-VN" sz="1400" dirty="0">
                <a:solidFill>
                  <a:schemeClr val="bg1"/>
                </a:solidFill>
                <a:latin typeface="Montserrat" pitchFamily="2" charset="77"/>
              </a:rPr>
              <a:t>Sở hữu mạng lưới hơn</a:t>
            </a:r>
          </a:p>
          <a:p>
            <a:r>
              <a:rPr lang="vi-VN" sz="1400" dirty="0">
                <a:solidFill>
                  <a:schemeClr val="bg1"/>
                </a:solidFill>
                <a:latin typeface="Montserrat" pitchFamily="2" charset="77"/>
              </a:rPr>
              <a:t>10,000+ KOLs/Influencers/</a:t>
            </a:r>
          </a:p>
          <a:p>
            <a:r>
              <a:rPr lang="vi-VN" sz="1400" dirty="0">
                <a:solidFill>
                  <a:schemeClr val="bg1"/>
                </a:solidFill>
                <a:latin typeface="Montserrat" pitchFamily="2" charset="77"/>
              </a:rPr>
              <a:t>Community Page</a:t>
            </a:r>
          </a:p>
          <a:p>
            <a:r>
              <a:rPr lang="vi-VN" sz="1400" i="1" dirty="0">
                <a:solidFill>
                  <a:schemeClr val="bg1"/>
                </a:solidFill>
                <a:latin typeface="Montserrat" pitchFamily="2" charset="77"/>
              </a:rPr>
              <a:t>Our network with more than</a:t>
            </a:r>
          </a:p>
          <a:p>
            <a:r>
              <a:rPr lang="vi-VN" sz="1400" i="1" dirty="0">
                <a:solidFill>
                  <a:schemeClr val="bg1"/>
                </a:solidFill>
                <a:latin typeface="Montserrat" pitchFamily="2" charset="77"/>
              </a:rPr>
              <a:t>10,000 KOLs/Influencers/</a:t>
            </a:r>
          </a:p>
          <a:p>
            <a:r>
              <a:rPr lang="vi-VN" sz="1400" i="1" dirty="0">
                <a:solidFill>
                  <a:schemeClr val="bg1"/>
                </a:solidFill>
                <a:latin typeface="Montserrat" pitchFamily="2" charset="77"/>
              </a:rPr>
              <a:t>Community Page</a:t>
            </a:r>
          </a:p>
        </p:txBody>
      </p:sp>
      <p:sp>
        <p:nvSpPr>
          <p:cNvPr id="22" name="Rectangle 21">
            <a:extLst>
              <a:ext uri="{FF2B5EF4-FFF2-40B4-BE49-F238E27FC236}">
                <a16:creationId xmlns="" xmlns:a16="http://schemas.microsoft.com/office/drawing/2014/main" id="{78982F38-BA9E-6582-6AB9-01F59C97160A}"/>
              </a:ext>
            </a:extLst>
          </p:cNvPr>
          <p:cNvSpPr/>
          <p:nvPr/>
        </p:nvSpPr>
        <p:spPr>
          <a:xfrm>
            <a:off x="7900569" y="1972939"/>
            <a:ext cx="3066639" cy="1871124"/>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dirty="0">
              <a:solidFill>
                <a:schemeClr val="bg1"/>
              </a:solidFill>
              <a:latin typeface="Montserrat" pitchFamily="2" charset="77"/>
            </a:endParaRPr>
          </a:p>
        </p:txBody>
      </p:sp>
      <p:grpSp>
        <p:nvGrpSpPr>
          <p:cNvPr id="23" name="Group 22">
            <a:extLst>
              <a:ext uri="{FF2B5EF4-FFF2-40B4-BE49-F238E27FC236}">
                <a16:creationId xmlns="" xmlns:a16="http://schemas.microsoft.com/office/drawing/2014/main" id="{0B106295-788D-D92A-8796-1559FAFFEA4E}"/>
              </a:ext>
            </a:extLst>
          </p:cNvPr>
          <p:cNvGrpSpPr/>
          <p:nvPr/>
        </p:nvGrpSpPr>
        <p:grpSpPr>
          <a:xfrm>
            <a:off x="7900568" y="1130196"/>
            <a:ext cx="3066639" cy="687763"/>
            <a:chOff x="5780797" y="1510143"/>
            <a:chExt cx="2547657" cy="687763"/>
          </a:xfrm>
        </p:grpSpPr>
        <p:sp>
          <p:nvSpPr>
            <p:cNvPr id="26" name="Rectangle 25">
              <a:extLst>
                <a:ext uri="{FF2B5EF4-FFF2-40B4-BE49-F238E27FC236}">
                  <a16:creationId xmlns="" xmlns:a16="http://schemas.microsoft.com/office/drawing/2014/main" id="{07F8F0F2-059F-70A9-C5A9-70F0F4A0D47B}"/>
                </a:ext>
              </a:extLst>
            </p:cNvPr>
            <p:cNvSpPr/>
            <p:nvPr/>
          </p:nvSpPr>
          <p:spPr>
            <a:xfrm>
              <a:off x="5780797" y="1510143"/>
              <a:ext cx="2547657" cy="687763"/>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27" name="TextBox 26">
              <a:extLst>
                <a:ext uri="{FF2B5EF4-FFF2-40B4-BE49-F238E27FC236}">
                  <a16:creationId xmlns="" xmlns:a16="http://schemas.microsoft.com/office/drawing/2014/main" id="{9A9DDB28-9606-AD0A-C083-B32A05B5C675}"/>
                </a:ext>
              </a:extLst>
            </p:cNvPr>
            <p:cNvSpPr txBox="1"/>
            <p:nvPr/>
          </p:nvSpPr>
          <p:spPr>
            <a:xfrm>
              <a:off x="5834680" y="1586601"/>
              <a:ext cx="2438329" cy="523220"/>
            </a:xfrm>
            <a:prstGeom prst="rect">
              <a:avLst/>
            </a:prstGeom>
            <a:noFill/>
          </p:spPr>
          <p:txBody>
            <a:bodyPr wrap="square" rtlCol="0">
              <a:spAutoFit/>
            </a:bodyPr>
            <a:lstStyle/>
            <a:p>
              <a:pPr algn="ctr"/>
              <a:r>
                <a:rPr lang="vi-VN" sz="1400" b="1" dirty="0">
                  <a:latin typeface="Montserrat" pitchFamily="2" charset="77"/>
                </a:rPr>
                <a:t>HỖ TRỢ KỊP THỜI</a:t>
              </a:r>
            </a:p>
            <a:p>
              <a:pPr algn="ctr"/>
              <a:r>
                <a:rPr lang="vi-VN" sz="1400" i="1" dirty="0">
                  <a:latin typeface="Montserrat" pitchFamily="2" charset="77"/>
                </a:rPr>
                <a:t>TIMELY SUPPORT</a:t>
              </a:r>
            </a:p>
          </p:txBody>
        </p:sp>
      </p:grpSp>
      <p:sp>
        <p:nvSpPr>
          <p:cNvPr id="28" name="TextBox 27">
            <a:extLst>
              <a:ext uri="{FF2B5EF4-FFF2-40B4-BE49-F238E27FC236}">
                <a16:creationId xmlns="" xmlns:a16="http://schemas.microsoft.com/office/drawing/2014/main" id="{D57755D9-2F0C-481F-16C1-531D8174FF05}"/>
              </a:ext>
            </a:extLst>
          </p:cNvPr>
          <p:cNvSpPr txBox="1"/>
          <p:nvPr/>
        </p:nvSpPr>
        <p:spPr>
          <a:xfrm>
            <a:off x="8009896" y="2216003"/>
            <a:ext cx="2846102" cy="738664"/>
          </a:xfrm>
          <a:prstGeom prst="rect">
            <a:avLst/>
          </a:prstGeom>
          <a:noFill/>
        </p:spPr>
        <p:txBody>
          <a:bodyPr wrap="square" rtlCol="0">
            <a:spAutoFit/>
          </a:bodyPr>
          <a:lstStyle/>
          <a:p>
            <a:r>
              <a:rPr lang="vi-VN" sz="1400" dirty="0">
                <a:solidFill>
                  <a:schemeClr val="bg1"/>
                </a:solidFill>
                <a:latin typeface="Montserrat" pitchFamily="2" charset="77"/>
              </a:rPr>
              <a:t>Hỗ trợ báo giá tối đa 5 ngày</a:t>
            </a:r>
          </a:p>
          <a:p>
            <a:r>
              <a:rPr lang="vi-VN" sz="1400" i="1" dirty="0">
                <a:solidFill>
                  <a:schemeClr val="bg1"/>
                </a:solidFill>
                <a:latin typeface="Montserrat" pitchFamily="2" charset="77"/>
              </a:rPr>
              <a:t>Quotation support in 5 day</a:t>
            </a:r>
          </a:p>
          <a:p>
            <a:r>
              <a:rPr lang="vi-VN" sz="1400" i="1" dirty="0">
                <a:solidFill>
                  <a:schemeClr val="bg1"/>
                </a:solidFill>
                <a:latin typeface="Montserrat" pitchFamily="2" charset="77"/>
              </a:rPr>
              <a:t>maximum</a:t>
            </a:r>
          </a:p>
        </p:txBody>
      </p:sp>
      <p:grpSp>
        <p:nvGrpSpPr>
          <p:cNvPr id="29" name="Group 28">
            <a:extLst>
              <a:ext uri="{FF2B5EF4-FFF2-40B4-BE49-F238E27FC236}">
                <a16:creationId xmlns="" xmlns:a16="http://schemas.microsoft.com/office/drawing/2014/main" id="{D15E8283-56D2-538F-E6C0-0C93AEB08BAF}"/>
              </a:ext>
            </a:extLst>
          </p:cNvPr>
          <p:cNvGrpSpPr/>
          <p:nvPr/>
        </p:nvGrpSpPr>
        <p:grpSpPr>
          <a:xfrm>
            <a:off x="4295678" y="4260574"/>
            <a:ext cx="2367262" cy="1781871"/>
            <a:chOff x="5780797" y="1510143"/>
            <a:chExt cx="2547657" cy="687763"/>
          </a:xfrm>
        </p:grpSpPr>
        <p:sp>
          <p:nvSpPr>
            <p:cNvPr id="30" name="Rectangle 29">
              <a:extLst>
                <a:ext uri="{FF2B5EF4-FFF2-40B4-BE49-F238E27FC236}">
                  <a16:creationId xmlns="" xmlns:a16="http://schemas.microsoft.com/office/drawing/2014/main" id="{411915FC-1E26-866B-176F-F643D7814AAF}"/>
                </a:ext>
              </a:extLst>
            </p:cNvPr>
            <p:cNvSpPr/>
            <p:nvPr/>
          </p:nvSpPr>
          <p:spPr>
            <a:xfrm>
              <a:off x="5780797" y="1510143"/>
              <a:ext cx="2547657" cy="687763"/>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31" name="TextBox 30">
              <a:extLst>
                <a:ext uri="{FF2B5EF4-FFF2-40B4-BE49-F238E27FC236}">
                  <a16:creationId xmlns="" xmlns:a16="http://schemas.microsoft.com/office/drawing/2014/main" id="{6CE64217-20CA-4413-89F8-B80C4F0F2044}"/>
                </a:ext>
              </a:extLst>
            </p:cNvPr>
            <p:cNvSpPr txBox="1"/>
            <p:nvPr/>
          </p:nvSpPr>
          <p:spPr>
            <a:xfrm>
              <a:off x="5835461" y="1711470"/>
              <a:ext cx="2438329" cy="285108"/>
            </a:xfrm>
            <a:prstGeom prst="rect">
              <a:avLst/>
            </a:prstGeom>
            <a:noFill/>
          </p:spPr>
          <p:txBody>
            <a:bodyPr wrap="square" rtlCol="0">
              <a:spAutoFit/>
            </a:bodyPr>
            <a:lstStyle/>
            <a:p>
              <a:pPr algn="ctr"/>
              <a:r>
                <a:rPr lang="vi-VN" sz="1400" b="1" dirty="0">
                  <a:latin typeface="Montserrat" pitchFamily="2" charset="77"/>
                </a:rPr>
                <a:t>ĐẨY MẠNH </a:t>
              </a:r>
            </a:p>
            <a:p>
              <a:pPr algn="ctr"/>
              <a:r>
                <a:rPr lang="vi-VN" sz="1400" b="1" dirty="0">
                  <a:latin typeface="Montserrat" pitchFamily="2" charset="77"/>
                </a:rPr>
                <a:t>TƯƠNG TÁC</a:t>
              </a:r>
            </a:p>
            <a:p>
              <a:pPr algn="ctr"/>
              <a:r>
                <a:rPr lang="vi-VN" sz="1400" i="1" dirty="0">
                  <a:latin typeface="Montserrat" pitchFamily="2" charset="77"/>
                </a:rPr>
                <a:t>ENGAGEMENT PUSH</a:t>
              </a:r>
            </a:p>
          </p:txBody>
        </p:sp>
      </p:grpSp>
      <p:sp>
        <p:nvSpPr>
          <p:cNvPr id="32" name="Rectangle 31">
            <a:extLst>
              <a:ext uri="{FF2B5EF4-FFF2-40B4-BE49-F238E27FC236}">
                <a16:creationId xmlns="" xmlns:a16="http://schemas.microsoft.com/office/drawing/2014/main" id="{5C55B580-FBB2-B5A2-3E93-7B0FA92381D8}"/>
              </a:ext>
            </a:extLst>
          </p:cNvPr>
          <p:cNvSpPr/>
          <p:nvPr/>
        </p:nvSpPr>
        <p:spPr>
          <a:xfrm>
            <a:off x="6866720" y="4260574"/>
            <a:ext cx="4100487" cy="1781870"/>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dirty="0">
              <a:solidFill>
                <a:schemeClr val="bg1"/>
              </a:solidFill>
              <a:latin typeface="Montserrat" pitchFamily="2" charset="77"/>
            </a:endParaRPr>
          </a:p>
        </p:txBody>
      </p:sp>
      <p:sp>
        <p:nvSpPr>
          <p:cNvPr id="33" name="TextBox 32">
            <a:extLst>
              <a:ext uri="{FF2B5EF4-FFF2-40B4-BE49-F238E27FC236}">
                <a16:creationId xmlns="" xmlns:a16="http://schemas.microsoft.com/office/drawing/2014/main" id="{50B3380E-5383-650E-CB32-748C55A2D924}"/>
              </a:ext>
            </a:extLst>
          </p:cNvPr>
          <p:cNvSpPr txBox="1"/>
          <p:nvPr/>
        </p:nvSpPr>
        <p:spPr>
          <a:xfrm>
            <a:off x="6976046" y="4674454"/>
            <a:ext cx="3805601" cy="954107"/>
          </a:xfrm>
          <a:prstGeom prst="rect">
            <a:avLst/>
          </a:prstGeom>
          <a:noFill/>
        </p:spPr>
        <p:txBody>
          <a:bodyPr wrap="square" rtlCol="0">
            <a:spAutoFit/>
          </a:bodyPr>
          <a:lstStyle/>
          <a:p>
            <a:r>
              <a:rPr lang="vi-VN" sz="1400" dirty="0">
                <a:solidFill>
                  <a:schemeClr val="bg1"/>
                </a:solidFill>
                <a:latin typeface="Montserrat" pitchFamily="2" charset="77"/>
              </a:rPr>
              <a:t>Chiến lược seeding đa dạng</a:t>
            </a:r>
          </a:p>
          <a:p>
            <a:r>
              <a:rPr lang="vi-VN" sz="1400" dirty="0">
                <a:solidFill>
                  <a:schemeClr val="bg1"/>
                </a:solidFill>
                <a:latin typeface="Montserrat" pitchFamily="2" charset="77"/>
              </a:rPr>
              <a:t>và hiệu quả</a:t>
            </a:r>
          </a:p>
          <a:p>
            <a:r>
              <a:rPr lang="vi-VN" sz="1400" i="1" dirty="0">
                <a:solidFill>
                  <a:schemeClr val="bg1"/>
                </a:solidFill>
                <a:latin typeface="Montserrat" pitchFamily="2" charset="77"/>
              </a:rPr>
              <a:t>Seeding execution by</a:t>
            </a:r>
          </a:p>
          <a:p>
            <a:r>
              <a:rPr lang="vi-VN" sz="1400" i="1" dirty="0">
                <a:solidFill>
                  <a:schemeClr val="bg1"/>
                </a:solidFill>
                <a:latin typeface="Montserrat" pitchFamily="2" charset="77"/>
              </a:rPr>
              <a:t>various way</a:t>
            </a:r>
          </a:p>
        </p:txBody>
      </p:sp>
    </p:spTree>
    <p:extLst>
      <p:ext uri="{BB962C8B-B14F-4D97-AF65-F5344CB8AC3E}">
        <p14:creationId xmlns:p14="http://schemas.microsoft.com/office/powerpoint/2010/main" val="3691257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 xmlns:a16="http://schemas.microsoft.com/office/drawing/2014/main" id="{8BF5EC45-CE73-8A72-547B-1C6D10A56536}"/>
              </a:ext>
            </a:extLst>
          </p:cNvPr>
          <p:cNvGrpSpPr/>
          <p:nvPr/>
        </p:nvGrpSpPr>
        <p:grpSpPr>
          <a:xfrm>
            <a:off x="10388466" y="-608277"/>
            <a:ext cx="2450930" cy="2450930"/>
            <a:chOff x="10029578" y="-1591686"/>
            <a:chExt cx="4070328" cy="4070328"/>
          </a:xfrm>
        </p:grpSpPr>
        <p:sp>
          <p:nvSpPr>
            <p:cNvPr id="6" name="Oval 5">
              <a:extLst>
                <a:ext uri="{FF2B5EF4-FFF2-40B4-BE49-F238E27FC236}">
                  <a16:creationId xmlns="" xmlns:a16="http://schemas.microsoft.com/office/drawing/2014/main" id="{E45E8B6A-4485-0562-0986-ADFB3AD77917}"/>
                </a:ext>
              </a:extLst>
            </p:cNvPr>
            <p:cNvSpPr/>
            <p:nvPr/>
          </p:nvSpPr>
          <p:spPr>
            <a:xfrm>
              <a:off x="10029578" y="-1591686"/>
              <a:ext cx="4070328" cy="4070328"/>
            </a:xfrm>
            <a:prstGeom prst="ellipse">
              <a:avLst/>
            </a:prstGeom>
            <a:gradFill>
              <a:gsLst>
                <a:gs pos="0">
                  <a:schemeClr val="accent1">
                    <a:lumMod val="5000"/>
                    <a:lumOff val="95000"/>
                  </a:schemeClr>
                </a:gs>
                <a:gs pos="58000">
                  <a:srgbClr val="7BC144">
                    <a:alpha val="63233"/>
                  </a:srgbClr>
                </a:gs>
                <a:gs pos="83000">
                  <a:srgbClr val="7BC144">
                    <a:alpha val="74035"/>
                  </a:srgbClr>
                </a:gs>
                <a:gs pos="100000">
                  <a:srgbClr val="7BC144">
                    <a:alpha val="70444"/>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 name="Oval 6">
              <a:extLst>
                <a:ext uri="{FF2B5EF4-FFF2-40B4-BE49-F238E27FC236}">
                  <a16:creationId xmlns="" xmlns:a16="http://schemas.microsoft.com/office/drawing/2014/main" id="{486466A5-E1C5-8D9E-39E8-DDD469682A65}"/>
                </a:ext>
              </a:extLst>
            </p:cNvPr>
            <p:cNvSpPr/>
            <p:nvPr/>
          </p:nvSpPr>
          <p:spPr>
            <a:xfrm>
              <a:off x="11750251" y="128987"/>
              <a:ext cx="628980" cy="6289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8" name="Rectangle 7">
            <a:extLst>
              <a:ext uri="{FF2B5EF4-FFF2-40B4-BE49-F238E27FC236}">
                <a16:creationId xmlns="" xmlns:a16="http://schemas.microsoft.com/office/drawing/2014/main" id="{379A8B4B-B044-0BC8-2FD7-9DB5193DEEC3}"/>
              </a:ext>
            </a:extLst>
          </p:cNvPr>
          <p:cNvSpPr/>
          <p:nvPr/>
        </p:nvSpPr>
        <p:spPr>
          <a:xfrm rot="10800000">
            <a:off x="3015049" y="4382246"/>
            <a:ext cx="3923976" cy="1871124"/>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dirty="0">
              <a:solidFill>
                <a:schemeClr val="bg1"/>
              </a:solidFill>
              <a:latin typeface="Montserrat" pitchFamily="2" charset="77"/>
            </a:endParaRPr>
          </a:p>
        </p:txBody>
      </p:sp>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859255"/>
            <a:ext cx="4318649" cy="523220"/>
          </a:xfrm>
          <a:prstGeom prst="rect">
            <a:avLst/>
          </a:prstGeom>
          <a:noFill/>
        </p:spPr>
        <p:txBody>
          <a:bodyPr wrap="square" rtlCol="0">
            <a:spAutoFit/>
          </a:bodyPr>
          <a:lstStyle/>
          <a:p>
            <a:r>
              <a:rPr lang="en-US" sz="2800" b="1" dirty="0">
                <a:solidFill>
                  <a:srgbClr val="7BC144"/>
                </a:solidFill>
                <a:latin typeface="Montserrat SemiBold" pitchFamily="2" charset="77"/>
              </a:rPr>
              <a:t>CASESTUDY</a:t>
            </a:r>
            <a:endParaRPr lang="x-none" sz="2800" b="1" dirty="0">
              <a:solidFill>
                <a:srgbClr val="7BC144"/>
              </a:solidFill>
              <a:latin typeface="Montserrat SemiBold" pitchFamily="2" charset="77"/>
            </a:endParaRPr>
          </a:p>
        </p:txBody>
      </p:sp>
      <p:grpSp>
        <p:nvGrpSpPr>
          <p:cNvPr id="21" name="Group 20">
            <a:extLst>
              <a:ext uri="{FF2B5EF4-FFF2-40B4-BE49-F238E27FC236}">
                <a16:creationId xmlns="" xmlns:a16="http://schemas.microsoft.com/office/drawing/2014/main" id="{F415CDEB-2A4D-0B1B-F371-0D7F8727761D}"/>
              </a:ext>
            </a:extLst>
          </p:cNvPr>
          <p:cNvGrpSpPr/>
          <p:nvPr/>
        </p:nvGrpSpPr>
        <p:grpSpPr>
          <a:xfrm>
            <a:off x="4075565" y="1537039"/>
            <a:ext cx="4623591" cy="1072266"/>
            <a:chOff x="5780797" y="1510143"/>
            <a:chExt cx="4623591" cy="1072266"/>
          </a:xfrm>
        </p:grpSpPr>
        <p:sp>
          <p:nvSpPr>
            <p:cNvPr id="3" name="Rectangle 2">
              <a:extLst>
                <a:ext uri="{FF2B5EF4-FFF2-40B4-BE49-F238E27FC236}">
                  <a16:creationId xmlns="" xmlns:a16="http://schemas.microsoft.com/office/drawing/2014/main" id="{1D3488EE-BD1D-C364-12D6-8FEB3CFA9BEA}"/>
                </a:ext>
              </a:extLst>
            </p:cNvPr>
            <p:cNvSpPr/>
            <p:nvPr/>
          </p:nvSpPr>
          <p:spPr>
            <a:xfrm>
              <a:off x="5780797" y="1510143"/>
              <a:ext cx="4116965" cy="1072266"/>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12" name="TextBox 11">
              <a:extLst>
                <a:ext uri="{FF2B5EF4-FFF2-40B4-BE49-F238E27FC236}">
                  <a16:creationId xmlns="" xmlns:a16="http://schemas.microsoft.com/office/drawing/2014/main" id="{B69672E5-CD19-9082-916D-429929224CF7}"/>
                </a:ext>
              </a:extLst>
            </p:cNvPr>
            <p:cNvSpPr txBox="1"/>
            <p:nvPr/>
          </p:nvSpPr>
          <p:spPr>
            <a:xfrm>
              <a:off x="5890125" y="1568687"/>
              <a:ext cx="4514263" cy="954107"/>
            </a:xfrm>
            <a:prstGeom prst="rect">
              <a:avLst/>
            </a:prstGeom>
            <a:noFill/>
          </p:spPr>
          <p:txBody>
            <a:bodyPr wrap="square" rtlCol="0">
              <a:spAutoFit/>
            </a:bodyPr>
            <a:lstStyle/>
            <a:p>
              <a:r>
                <a:rPr lang="vi-VN" sz="1400" dirty="0">
                  <a:latin typeface="Montserrat" pitchFamily="2" charset="77"/>
                </a:rPr>
                <a:t>• Campaign: Bravia A9G - Review</a:t>
              </a:r>
            </a:p>
            <a:p>
              <a:r>
                <a:rPr lang="vi-VN" sz="1400" dirty="0">
                  <a:latin typeface="Montserrat" pitchFamily="2" charset="77"/>
                </a:rPr>
                <a:t>• Booking: 16 KOLs &amp; hot fanpage</a:t>
              </a:r>
            </a:p>
            <a:p>
              <a:r>
                <a:rPr lang="vi-VN" sz="1400" dirty="0">
                  <a:latin typeface="Montserrat" pitchFamily="2" charset="77"/>
                </a:rPr>
                <a:t>• Content type: Photo, Livestream, Vlog</a:t>
              </a:r>
            </a:p>
            <a:p>
              <a:r>
                <a:rPr lang="vi-VN" sz="1400" dirty="0">
                  <a:latin typeface="Montserrat" pitchFamily="2" charset="77"/>
                </a:rPr>
                <a:t>• Engagement: over 1M</a:t>
              </a:r>
            </a:p>
          </p:txBody>
        </p:sp>
      </p:grpSp>
      <p:grpSp>
        <p:nvGrpSpPr>
          <p:cNvPr id="9" name="Group 8">
            <a:extLst>
              <a:ext uri="{FF2B5EF4-FFF2-40B4-BE49-F238E27FC236}">
                <a16:creationId xmlns="" xmlns:a16="http://schemas.microsoft.com/office/drawing/2014/main" id="{84B3D89D-A3F7-E8B3-ACA4-D303AA309381}"/>
              </a:ext>
            </a:extLst>
          </p:cNvPr>
          <p:cNvGrpSpPr/>
          <p:nvPr/>
        </p:nvGrpSpPr>
        <p:grpSpPr>
          <a:xfrm>
            <a:off x="4075565" y="2846611"/>
            <a:ext cx="4623591" cy="1072266"/>
            <a:chOff x="5780797" y="1510143"/>
            <a:chExt cx="4623591" cy="1072266"/>
          </a:xfrm>
        </p:grpSpPr>
        <p:sp>
          <p:nvSpPr>
            <p:cNvPr id="10" name="Rectangle 9">
              <a:extLst>
                <a:ext uri="{FF2B5EF4-FFF2-40B4-BE49-F238E27FC236}">
                  <a16:creationId xmlns="" xmlns:a16="http://schemas.microsoft.com/office/drawing/2014/main" id="{30DA3891-CA5A-DC1C-51C1-C43E21EFA252}"/>
                </a:ext>
              </a:extLst>
            </p:cNvPr>
            <p:cNvSpPr/>
            <p:nvPr/>
          </p:nvSpPr>
          <p:spPr>
            <a:xfrm>
              <a:off x="5780797" y="1510143"/>
              <a:ext cx="4116965" cy="1072266"/>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11" name="TextBox 10">
              <a:extLst>
                <a:ext uri="{FF2B5EF4-FFF2-40B4-BE49-F238E27FC236}">
                  <a16:creationId xmlns="" xmlns:a16="http://schemas.microsoft.com/office/drawing/2014/main" id="{630D8714-3DA7-6716-4629-5A2A047E460A}"/>
                </a:ext>
              </a:extLst>
            </p:cNvPr>
            <p:cNvSpPr txBox="1"/>
            <p:nvPr/>
          </p:nvSpPr>
          <p:spPr>
            <a:xfrm>
              <a:off x="5890125" y="1568687"/>
              <a:ext cx="4514263" cy="954107"/>
            </a:xfrm>
            <a:prstGeom prst="rect">
              <a:avLst/>
            </a:prstGeom>
            <a:noFill/>
          </p:spPr>
          <p:txBody>
            <a:bodyPr wrap="square" rtlCol="0">
              <a:spAutoFit/>
            </a:bodyPr>
            <a:lstStyle/>
            <a:p>
              <a:r>
                <a:rPr lang="vi-VN" sz="1400" dirty="0">
                  <a:latin typeface="Montserrat" pitchFamily="2" charset="77"/>
                </a:rPr>
                <a:t>• Campaign: Vì giấc mơ vàng - Football</a:t>
              </a:r>
            </a:p>
            <a:p>
              <a:r>
                <a:rPr lang="vi-VN" sz="1400" dirty="0">
                  <a:latin typeface="Montserrat" pitchFamily="2" charset="77"/>
                </a:rPr>
                <a:t>• Booking: 9 KOLs &amp; hot fanpage</a:t>
              </a:r>
            </a:p>
            <a:p>
              <a:r>
                <a:rPr lang="vi-VN" sz="1400" dirty="0">
                  <a:latin typeface="Montserrat" pitchFamily="2" charset="77"/>
                </a:rPr>
                <a:t>• Content type: Share Viral clip</a:t>
              </a:r>
            </a:p>
            <a:p>
              <a:r>
                <a:rPr lang="vi-VN" sz="1400" dirty="0">
                  <a:latin typeface="Montserrat" pitchFamily="2" charset="77"/>
                </a:rPr>
                <a:t>• Engagement: over 600K</a:t>
              </a:r>
            </a:p>
          </p:txBody>
        </p:sp>
      </p:grpSp>
      <p:pic>
        <p:nvPicPr>
          <p:cNvPr id="16" name="Picture 15">
            <a:extLst>
              <a:ext uri="{FF2B5EF4-FFF2-40B4-BE49-F238E27FC236}">
                <a16:creationId xmlns="" xmlns:a16="http://schemas.microsoft.com/office/drawing/2014/main" id="{0F72C375-3BD2-23B3-76AA-DE88E1840782}"/>
              </a:ext>
            </a:extLst>
          </p:cNvPr>
          <p:cNvPicPr>
            <a:picLocks noChangeAspect="1"/>
          </p:cNvPicPr>
          <p:nvPr/>
        </p:nvPicPr>
        <p:blipFill>
          <a:blip r:embed="rId2"/>
          <a:stretch>
            <a:fillRect/>
          </a:stretch>
        </p:blipFill>
        <p:spPr>
          <a:xfrm>
            <a:off x="368316" y="1510143"/>
            <a:ext cx="3256438" cy="2516639"/>
          </a:xfrm>
          <a:prstGeom prst="rect">
            <a:avLst/>
          </a:prstGeom>
        </p:spPr>
      </p:pic>
      <p:pic>
        <p:nvPicPr>
          <p:cNvPr id="24" name="Picture 23">
            <a:extLst>
              <a:ext uri="{FF2B5EF4-FFF2-40B4-BE49-F238E27FC236}">
                <a16:creationId xmlns="" xmlns:a16="http://schemas.microsoft.com/office/drawing/2014/main" id="{AF909466-3754-D0E1-48A5-12B7F019C2AE}"/>
              </a:ext>
            </a:extLst>
          </p:cNvPr>
          <p:cNvPicPr>
            <a:picLocks noChangeAspect="1"/>
          </p:cNvPicPr>
          <p:nvPr/>
        </p:nvPicPr>
        <p:blipFill>
          <a:blip r:embed="rId3"/>
          <a:stretch>
            <a:fillRect/>
          </a:stretch>
        </p:blipFill>
        <p:spPr>
          <a:xfrm>
            <a:off x="7043351" y="4352654"/>
            <a:ext cx="4698797" cy="1936614"/>
          </a:xfrm>
          <a:prstGeom prst="rect">
            <a:avLst/>
          </a:prstGeom>
        </p:spPr>
      </p:pic>
      <p:sp>
        <p:nvSpPr>
          <p:cNvPr id="25" name="TextBox 24">
            <a:extLst>
              <a:ext uri="{FF2B5EF4-FFF2-40B4-BE49-F238E27FC236}">
                <a16:creationId xmlns="" xmlns:a16="http://schemas.microsoft.com/office/drawing/2014/main" id="{788AB696-672A-0392-B651-60D463547A60}"/>
              </a:ext>
            </a:extLst>
          </p:cNvPr>
          <p:cNvSpPr txBox="1"/>
          <p:nvPr/>
        </p:nvSpPr>
        <p:spPr>
          <a:xfrm>
            <a:off x="3435178" y="5059351"/>
            <a:ext cx="3289732" cy="523220"/>
          </a:xfrm>
          <a:prstGeom prst="rect">
            <a:avLst/>
          </a:prstGeom>
          <a:noFill/>
        </p:spPr>
        <p:txBody>
          <a:bodyPr wrap="square" rtlCol="0">
            <a:spAutoFit/>
          </a:bodyPr>
          <a:lstStyle/>
          <a:p>
            <a:pPr algn="r"/>
            <a:r>
              <a:rPr lang="vi-VN" sz="1400" dirty="0">
                <a:solidFill>
                  <a:schemeClr val="bg1"/>
                </a:solidFill>
                <a:latin typeface="Montserrat" pitchFamily="2" charset="77"/>
              </a:rPr>
              <a:t>Booking: 25 KOLs/Tiktoker</a:t>
            </a:r>
          </a:p>
          <a:p>
            <a:pPr algn="r"/>
            <a:r>
              <a:rPr lang="vi-VN" sz="1400" dirty="0">
                <a:solidFill>
                  <a:schemeClr val="bg1"/>
                </a:solidFill>
                <a:latin typeface="Montserrat" pitchFamily="2" charset="77"/>
              </a:rPr>
              <a:t>• Content type: Vlog, Short video</a:t>
            </a:r>
          </a:p>
        </p:txBody>
      </p:sp>
      <p:pic>
        <p:nvPicPr>
          <p:cNvPr id="15362" name="Picture 2" descr="Sony Logo and symbol, meaning, history, PNG, brand">
            <a:extLst>
              <a:ext uri="{FF2B5EF4-FFF2-40B4-BE49-F238E27FC236}">
                <a16:creationId xmlns="" xmlns:a16="http://schemas.microsoft.com/office/drawing/2014/main" id="{175670E3-39A8-8E20-97E2-C267117CB0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7248" y="1892080"/>
            <a:ext cx="2888547" cy="1624808"/>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Dr Thanh Logo PNG | Brade Mar">
            <a:extLst>
              <a:ext uri="{FF2B5EF4-FFF2-40B4-BE49-F238E27FC236}">
                <a16:creationId xmlns="" xmlns:a16="http://schemas.microsoft.com/office/drawing/2014/main" id="{9D40FCD6-A8D9-1834-3787-AEAB6620CB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715" y="4545483"/>
            <a:ext cx="2471438" cy="1544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134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 xmlns:a16="http://schemas.microsoft.com/office/drawing/2014/main" id="{B1A77F97-3D95-0265-1098-3B6002CE7CAD}"/>
              </a:ext>
            </a:extLst>
          </p:cNvPr>
          <p:cNvSpPr/>
          <p:nvPr/>
        </p:nvSpPr>
        <p:spPr>
          <a:xfrm>
            <a:off x="-1425982" y="1719437"/>
            <a:ext cx="4070328" cy="4070328"/>
          </a:xfrm>
          <a:prstGeom prst="ellipse">
            <a:avLst/>
          </a:prstGeom>
          <a:gradFill>
            <a:gsLst>
              <a:gs pos="0">
                <a:schemeClr val="accent1">
                  <a:lumMod val="5000"/>
                  <a:lumOff val="95000"/>
                </a:schemeClr>
              </a:gs>
              <a:gs pos="58000">
                <a:srgbClr val="7BC144">
                  <a:alpha val="63233"/>
                </a:srgbClr>
              </a:gs>
              <a:gs pos="83000">
                <a:srgbClr val="7BC144">
                  <a:alpha val="74035"/>
                </a:srgbClr>
              </a:gs>
              <a:gs pos="100000">
                <a:srgbClr val="7BC144">
                  <a:alpha val="70444"/>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Oval 5">
            <a:extLst>
              <a:ext uri="{FF2B5EF4-FFF2-40B4-BE49-F238E27FC236}">
                <a16:creationId xmlns="" xmlns:a16="http://schemas.microsoft.com/office/drawing/2014/main" id="{0EDD4551-6A8C-1183-E813-18ACC4370CC5}"/>
              </a:ext>
            </a:extLst>
          </p:cNvPr>
          <p:cNvSpPr/>
          <p:nvPr/>
        </p:nvSpPr>
        <p:spPr>
          <a:xfrm>
            <a:off x="294691" y="3440110"/>
            <a:ext cx="628980" cy="6289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910548"/>
            <a:ext cx="1459588" cy="1200329"/>
          </a:xfrm>
          <a:prstGeom prst="rect">
            <a:avLst/>
          </a:prstGeom>
          <a:noFill/>
        </p:spPr>
        <p:txBody>
          <a:bodyPr wrap="square" rtlCol="0">
            <a:spAutoFit/>
          </a:bodyPr>
          <a:lstStyle/>
          <a:p>
            <a:r>
              <a:rPr lang="x-none" sz="7200" b="1" dirty="0">
                <a:solidFill>
                  <a:srgbClr val="27509D"/>
                </a:solidFill>
                <a:latin typeface="Montserrat SemiBold" pitchFamily="2" charset="77"/>
              </a:rPr>
              <a:t>05</a:t>
            </a:r>
            <a:endParaRPr lang="x-none" sz="7200" b="1" dirty="0">
              <a:solidFill>
                <a:srgbClr val="7BC144"/>
              </a:solidFill>
              <a:latin typeface="Montserrat SemiBold" pitchFamily="2" charset="77"/>
            </a:endParaRPr>
          </a:p>
        </p:txBody>
      </p:sp>
      <p:sp>
        <p:nvSpPr>
          <p:cNvPr id="7" name="TextBox 6">
            <a:extLst>
              <a:ext uri="{FF2B5EF4-FFF2-40B4-BE49-F238E27FC236}">
                <a16:creationId xmlns="" xmlns:a16="http://schemas.microsoft.com/office/drawing/2014/main" id="{A856A86D-CF4E-9BE3-C265-9A2F7AA4BE8E}"/>
              </a:ext>
            </a:extLst>
          </p:cNvPr>
          <p:cNvSpPr txBox="1"/>
          <p:nvPr/>
        </p:nvSpPr>
        <p:spPr>
          <a:xfrm>
            <a:off x="282716" y="1989631"/>
            <a:ext cx="2472842" cy="954107"/>
          </a:xfrm>
          <a:prstGeom prst="rect">
            <a:avLst/>
          </a:prstGeom>
          <a:noFill/>
        </p:spPr>
        <p:txBody>
          <a:bodyPr wrap="square" rtlCol="0">
            <a:spAutoFit/>
          </a:bodyPr>
          <a:lstStyle/>
          <a:p>
            <a:r>
              <a:rPr lang="en-US" sz="2800" b="1" dirty="0">
                <a:solidFill>
                  <a:srgbClr val="27509D"/>
                </a:solidFill>
                <a:latin typeface="Montserrat SemiBold" pitchFamily="2" charset="77"/>
              </a:rPr>
              <a:t>Digital</a:t>
            </a:r>
          </a:p>
          <a:p>
            <a:r>
              <a:rPr lang="en-US" sz="2800" b="1" dirty="0">
                <a:solidFill>
                  <a:srgbClr val="27509D"/>
                </a:solidFill>
                <a:latin typeface="Montserrat SemiBold" pitchFamily="2" charset="77"/>
              </a:rPr>
              <a:t>Marketing</a:t>
            </a:r>
            <a:endParaRPr lang="x-none" sz="2800" b="1" dirty="0">
              <a:solidFill>
                <a:srgbClr val="7BC144"/>
              </a:solidFill>
              <a:latin typeface="Montserrat SemiBold" pitchFamily="2" charset="77"/>
            </a:endParaRPr>
          </a:p>
        </p:txBody>
      </p:sp>
      <p:cxnSp>
        <p:nvCxnSpPr>
          <p:cNvPr id="8" name="Straight Connector 7">
            <a:extLst>
              <a:ext uri="{FF2B5EF4-FFF2-40B4-BE49-F238E27FC236}">
                <a16:creationId xmlns="" xmlns:a16="http://schemas.microsoft.com/office/drawing/2014/main" id="{F9DD79B2-1D10-B395-69E5-F001BEAF562F}"/>
              </a:ext>
            </a:extLst>
          </p:cNvPr>
          <p:cNvCxnSpPr>
            <a:cxnSpLocks/>
          </p:cNvCxnSpPr>
          <p:nvPr/>
        </p:nvCxnSpPr>
        <p:spPr>
          <a:xfrm>
            <a:off x="394598" y="1989631"/>
            <a:ext cx="86579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pic>
        <p:nvPicPr>
          <p:cNvPr id="6146" name="Picture 2" descr="Be Future Ready and Thrive in a Digital Economy | SGS Vietnam">
            <a:extLst>
              <a:ext uri="{FF2B5EF4-FFF2-40B4-BE49-F238E27FC236}">
                <a16:creationId xmlns="" xmlns:a16="http://schemas.microsoft.com/office/drawing/2014/main" id="{3FE6C00F-08D9-50E8-E446-D002A3738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6389" y="948654"/>
            <a:ext cx="8645611" cy="4960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0208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859255"/>
            <a:ext cx="4318649" cy="954107"/>
          </a:xfrm>
          <a:prstGeom prst="rect">
            <a:avLst/>
          </a:prstGeom>
          <a:noFill/>
        </p:spPr>
        <p:txBody>
          <a:bodyPr wrap="square" rtlCol="0">
            <a:spAutoFit/>
          </a:bodyPr>
          <a:lstStyle/>
          <a:p>
            <a:r>
              <a:rPr lang="en-US" sz="2800" b="1" dirty="0">
                <a:solidFill>
                  <a:srgbClr val="27509D"/>
                </a:solidFill>
                <a:latin typeface="Montserrat SemiBold" pitchFamily="2" charset="77"/>
              </a:rPr>
              <a:t>DIGITAL MARKETING</a:t>
            </a:r>
          </a:p>
          <a:p>
            <a:r>
              <a:rPr lang="en-US" sz="2800" b="1" dirty="0">
                <a:solidFill>
                  <a:srgbClr val="27509D"/>
                </a:solidFill>
                <a:latin typeface="Montserrat SemiBold" pitchFamily="2" charset="77"/>
              </a:rPr>
              <a:t>SERVICE</a:t>
            </a:r>
            <a:endParaRPr lang="x-none" sz="2800" b="1" dirty="0">
              <a:solidFill>
                <a:srgbClr val="7BC144"/>
              </a:solidFill>
              <a:latin typeface="Montserrat SemiBold" pitchFamily="2" charset="77"/>
            </a:endParaRPr>
          </a:p>
        </p:txBody>
      </p:sp>
      <p:sp>
        <p:nvSpPr>
          <p:cNvPr id="3" name="Rectangle 2">
            <a:extLst>
              <a:ext uri="{FF2B5EF4-FFF2-40B4-BE49-F238E27FC236}">
                <a16:creationId xmlns="" xmlns:a16="http://schemas.microsoft.com/office/drawing/2014/main" id="{F5085E76-9B0A-839A-44AD-C8A0A759E644}"/>
              </a:ext>
            </a:extLst>
          </p:cNvPr>
          <p:cNvSpPr/>
          <p:nvPr/>
        </p:nvSpPr>
        <p:spPr>
          <a:xfrm>
            <a:off x="1485440" y="3028876"/>
            <a:ext cx="2289663" cy="1395739"/>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x-none" b="1" dirty="0">
                <a:solidFill>
                  <a:schemeClr val="bg1"/>
                </a:solidFill>
                <a:latin typeface="Montserrat" pitchFamily="2" charset="77"/>
              </a:rPr>
              <a:t>PLANNING</a:t>
            </a:r>
          </a:p>
        </p:txBody>
      </p:sp>
      <p:sp>
        <p:nvSpPr>
          <p:cNvPr id="6" name="Rectangle 5">
            <a:extLst>
              <a:ext uri="{FF2B5EF4-FFF2-40B4-BE49-F238E27FC236}">
                <a16:creationId xmlns="" xmlns:a16="http://schemas.microsoft.com/office/drawing/2014/main" id="{D3C87288-BEB4-EA5E-C87A-1EE8930A2C70}"/>
              </a:ext>
            </a:extLst>
          </p:cNvPr>
          <p:cNvSpPr/>
          <p:nvPr/>
        </p:nvSpPr>
        <p:spPr>
          <a:xfrm>
            <a:off x="3806337" y="3028876"/>
            <a:ext cx="2289663" cy="1395739"/>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ontserrat" pitchFamily="2" charset="77"/>
              </a:rPr>
              <a:t>BRAND</a:t>
            </a:r>
          </a:p>
          <a:p>
            <a:pPr algn="ctr"/>
            <a:r>
              <a:rPr lang="en-US" b="1" dirty="0">
                <a:solidFill>
                  <a:schemeClr val="bg1"/>
                </a:solidFill>
                <a:latin typeface="Montserrat" pitchFamily="2" charset="77"/>
              </a:rPr>
              <a:t>AWARENESS</a:t>
            </a:r>
            <a:endParaRPr lang="x-none" b="1" dirty="0">
              <a:solidFill>
                <a:schemeClr val="bg1"/>
              </a:solidFill>
              <a:latin typeface="Montserrat" pitchFamily="2" charset="77"/>
            </a:endParaRPr>
          </a:p>
        </p:txBody>
      </p:sp>
      <p:sp>
        <p:nvSpPr>
          <p:cNvPr id="7" name="Rectangle 6">
            <a:extLst>
              <a:ext uri="{FF2B5EF4-FFF2-40B4-BE49-F238E27FC236}">
                <a16:creationId xmlns="" xmlns:a16="http://schemas.microsoft.com/office/drawing/2014/main" id="{06891F4D-339A-2377-8D9B-7BB547A8C76D}"/>
              </a:ext>
            </a:extLst>
          </p:cNvPr>
          <p:cNvSpPr/>
          <p:nvPr/>
        </p:nvSpPr>
        <p:spPr>
          <a:xfrm>
            <a:off x="6127234" y="3028876"/>
            <a:ext cx="2289663" cy="1395739"/>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ontserrat" pitchFamily="2" charset="77"/>
              </a:rPr>
              <a:t>SEO</a:t>
            </a:r>
            <a:endParaRPr lang="x-none" b="1" dirty="0">
              <a:solidFill>
                <a:schemeClr val="bg1"/>
              </a:solidFill>
              <a:latin typeface="Montserrat" pitchFamily="2" charset="77"/>
            </a:endParaRPr>
          </a:p>
        </p:txBody>
      </p:sp>
      <p:sp>
        <p:nvSpPr>
          <p:cNvPr id="8" name="Rectangle 7">
            <a:extLst>
              <a:ext uri="{FF2B5EF4-FFF2-40B4-BE49-F238E27FC236}">
                <a16:creationId xmlns="" xmlns:a16="http://schemas.microsoft.com/office/drawing/2014/main" id="{65173D4E-163A-9557-53D7-0FAAFDF51B42}"/>
              </a:ext>
            </a:extLst>
          </p:cNvPr>
          <p:cNvSpPr/>
          <p:nvPr/>
        </p:nvSpPr>
        <p:spPr>
          <a:xfrm>
            <a:off x="8448131" y="3028876"/>
            <a:ext cx="2289663" cy="1395739"/>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ontserrat" pitchFamily="2" charset="77"/>
              </a:rPr>
              <a:t>CONVERSION</a:t>
            </a:r>
          </a:p>
          <a:p>
            <a:pPr algn="ctr"/>
            <a:r>
              <a:rPr lang="en-US" b="1" dirty="0">
                <a:solidFill>
                  <a:schemeClr val="bg1"/>
                </a:solidFill>
                <a:latin typeface="Montserrat" pitchFamily="2" charset="77"/>
              </a:rPr>
              <a:t>OPTIMIZATION</a:t>
            </a:r>
            <a:endParaRPr lang="x-none" b="1" dirty="0">
              <a:solidFill>
                <a:schemeClr val="bg1"/>
              </a:solidFill>
              <a:latin typeface="Montserrat" pitchFamily="2" charset="77"/>
            </a:endParaRPr>
          </a:p>
        </p:txBody>
      </p:sp>
      <p:sp>
        <p:nvSpPr>
          <p:cNvPr id="9" name="TextBox 8">
            <a:extLst>
              <a:ext uri="{FF2B5EF4-FFF2-40B4-BE49-F238E27FC236}">
                <a16:creationId xmlns="" xmlns:a16="http://schemas.microsoft.com/office/drawing/2014/main" id="{2B3DE7F8-A3CC-6159-1A09-656A580F99E7}"/>
              </a:ext>
            </a:extLst>
          </p:cNvPr>
          <p:cNvSpPr txBox="1"/>
          <p:nvPr/>
        </p:nvSpPr>
        <p:spPr>
          <a:xfrm>
            <a:off x="1485439" y="2161965"/>
            <a:ext cx="2289663" cy="738664"/>
          </a:xfrm>
          <a:prstGeom prst="rect">
            <a:avLst/>
          </a:prstGeom>
          <a:noFill/>
        </p:spPr>
        <p:txBody>
          <a:bodyPr wrap="square" rtlCol="0">
            <a:spAutoFit/>
          </a:bodyPr>
          <a:lstStyle/>
          <a:p>
            <a:r>
              <a:rPr lang="vi-VN" sz="1050" dirty="0">
                <a:latin typeface="Montserrat Thin" pitchFamily="2" charset="77"/>
              </a:rPr>
              <a:t>Lên kế hoạch quảng cáo</a:t>
            </a:r>
          </a:p>
          <a:p>
            <a:r>
              <a:rPr lang="vi-VN" sz="1050" dirty="0">
                <a:latin typeface="Montserrat Thin" pitchFamily="2" charset="77"/>
              </a:rPr>
              <a:t>triển khai trên đa kênh</a:t>
            </a:r>
          </a:p>
          <a:p>
            <a:r>
              <a:rPr lang="vi-VN" sz="1050" dirty="0">
                <a:latin typeface="Montserrat Thin" pitchFamily="2" charset="77"/>
              </a:rPr>
              <a:t>theo mục tiêu cụ thể của</a:t>
            </a:r>
          </a:p>
          <a:p>
            <a:r>
              <a:rPr lang="vi-VN" sz="1050" dirty="0">
                <a:latin typeface="Montserrat Thin" pitchFamily="2" charset="77"/>
              </a:rPr>
              <a:t>Khách hàng</a:t>
            </a:r>
            <a:endParaRPr lang="x-none" sz="1050" i="1" dirty="0">
              <a:solidFill>
                <a:schemeClr val="tx1">
                  <a:lumMod val="50000"/>
                  <a:lumOff val="50000"/>
                </a:schemeClr>
              </a:solidFill>
              <a:latin typeface="Montserrat Thin" pitchFamily="2" charset="77"/>
            </a:endParaRPr>
          </a:p>
        </p:txBody>
      </p:sp>
      <p:sp>
        <p:nvSpPr>
          <p:cNvPr id="10" name="TextBox 9">
            <a:extLst>
              <a:ext uri="{FF2B5EF4-FFF2-40B4-BE49-F238E27FC236}">
                <a16:creationId xmlns="" xmlns:a16="http://schemas.microsoft.com/office/drawing/2014/main" id="{786F3475-258F-2679-B80D-39BB69C64916}"/>
              </a:ext>
            </a:extLst>
          </p:cNvPr>
          <p:cNvSpPr txBox="1"/>
          <p:nvPr/>
        </p:nvSpPr>
        <p:spPr>
          <a:xfrm>
            <a:off x="1431150" y="4609161"/>
            <a:ext cx="2399384" cy="1061829"/>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By understanding client's goals,</a:t>
            </a:r>
          </a:p>
          <a:p>
            <a:r>
              <a:rPr lang="vi-VN" sz="1050" i="1" dirty="0">
                <a:solidFill>
                  <a:schemeClr val="tx1">
                    <a:lumMod val="50000"/>
                    <a:lumOff val="50000"/>
                  </a:schemeClr>
                </a:solidFill>
                <a:latin typeface="Montserrat Thin" pitchFamily="2" charset="77"/>
              </a:rPr>
              <a:t>target market, and competition,</a:t>
            </a:r>
          </a:p>
          <a:p>
            <a:r>
              <a:rPr lang="vi-VN" sz="1050" i="1" dirty="0">
                <a:solidFill>
                  <a:schemeClr val="tx1">
                    <a:lumMod val="50000"/>
                    <a:lumOff val="50000"/>
                  </a:schemeClr>
                </a:solidFill>
                <a:latin typeface="Montserrat Thin" pitchFamily="2" charset="77"/>
              </a:rPr>
              <a:t>we create a strategic plan that</a:t>
            </a:r>
          </a:p>
          <a:p>
            <a:r>
              <a:rPr lang="vi-VN" sz="1050" i="1" dirty="0">
                <a:solidFill>
                  <a:schemeClr val="tx1">
                    <a:lumMod val="50000"/>
                    <a:lumOff val="50000"/>
                  </a:schemeClr>
                </a:solidFill>
                <a:latin typeface="Montserrat Thin" pitchFamily="2" charset="77"/>
              </a:rPr>
              <a:t>outlines the steps that need to</a:t>
            </a:r>
          </a:p>
          <a:p>
            <a:r>
              <a:rPr lang="vi-VN" sz="1050" i="1" dirty="0">
                <a:solidFill>
                  <a:schemeClr val="tx1">
                    <a:lumMod val="50000"/>
                    <a:lumOff val="50000"/>
                  </a:schemeClr>
                </a:solidFill>
                <a:latin typeface="Montserrat Thin" pitchFamily="2" charset="77"/>
              </a:rPr>
              <a:t>be taken to achieve the desired</a:t>
            </a:r>
          </a:p>
          <a:p>
            <a:r>
              <a:rPr lang="vi-VN" sz="1050" i="1" dirty="0">
                <a:solidFill>
                  <a:schemeClr val="tx1">
                    <a:lumMod val="50000"/>
                    <a:lumOff val="50000"/>
                  </a:schemeClr>
                </a:solidFill>
                <a:latin typeface="Montserrat Thin" pitchFamily="2" charset="77"/>
              </a:rPr>
              <a:t>outcomes.</a:t>
            </a:r>
            <a:endParaRPr lang="x-none" sz="1050" i="1" dirty="0">
              <a:solidFill>
                <a:schemeClr val="tx1">
                  <a:lumMod val="50000"/>
                  <a:lumOff val="50000"/>
                </a:schemeClr>
              </a:solidFill>
              <a:latin typeface="Montserrat Thin" pitchFamily="2" charset="77"/>
            </a:endParaRPr>
          </a:p>
        </p:txBody>
      </p:sp>
      <p:sp>
        <p:nvSpPr>
          <p:cNvPr id="11" name="TextBox 10">
            <a:extLst>
              <a:ext uri="{FF2B5EF4-FFF2-40B4-BE49-F238E27FC236}">
                <a16:creationId xmlns="" xmlns:a16="http://schemas.microsoft.com/office/drawing/2014/main" id="{5657C5A8-58C2-4A17-25E8-5ECDFF875C9F}"/>
              </a:ext>
            </a:extLst>
          </p:cNvPr>
          <p:cNvSpPr txBox="1"/>
          <p:nvPr/>
        </p:nvSpPr>
        <p:spPr>
          <a:xfrm>
            <a:off x="3806337" y="2645708"/>
            <a:ext cx="2399383" cy="253916"/>
          </a:xfrm>
          <a:prstGeom prst="rect">
            <a:avLst/>
          </a:prstGeom>
          <a:noFill/>
        </p:spPr>
        <p:txBody>
          <a:bodyPr wrap="square" rtlCol="0">
            <a:spAutoFit/>
          </a:bodyPr>
          <a:lstStyle/>
          <a:p>
            <a:r>
              <a:rPr lang="vi-VN" sz="1050" dirty="0">
                <a:latin typeface="Montserrat Thin" pitchFamily="2" charset="77"/>
              </a:rPr>
              <a:t>Xây dựng nhận diện thương hiệu</a:t>
            </a:r>
            <a:endParaRPr lang="x-none" sz="1050" i="1" dirty="0">
              <a:solidFill>
                <a:schemeClr val="tx1">
                  <a:lumMod val="50000"/>
                  <a:lumOff val="50000"/>
                </a:schemeClr>
              </a:solidFill>
              <a:latin typeface="Montserrat Thin" pitchFamily="2" charset="77"/>
            </a:endParaRPr>
          </a:p>
        </p:txBody>
      </p:sp>
      <p:sp>
        <p:nvSpPr>
          <p:cNvPr id="12" name="TextBox 11">
            <a:extLst>
              <a:ext uri="{FF2B5EF4-FFF2-40B4-BE49-F238E27FC236}">
                <a16:creationId xmlns="" xmlns:a16="http://schemas.microsoft.com/office/drawing/2014/main" id="{57CBF836-C7B8-35B7-0F0B-1E87FD6108B1}"/>
              </a:ext>
            </a:extLst>
          </p:cNvPr>
          <p:cNvSpPr txBox="1"/>
          <p:nvPr/>
        </p:nvSpPr>
        <p:spPr>
          <a:xfrm>
            <a:off x="3806337" y="4613750"/>
            <a:ext cx="2289663" cy="1061829"/>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Creating a consistent brand</a:t>
            </a:r>
          </a:p>
          <a:p>
            <a:r>
              <a:rPr lang="vi-VN" sz="1050" i="1" dirty="0">
                <a:solidFill>
                  <a:schemeClr val="tx1">
                    <a:lumMod val="50000"/>
                    <a:lumOff val="50000"/>
                  </a:schemeClr>
                </a:solidFill>
                <a:latin typeface="Montserrat Thin" pitchFamily="2" charset="77"/>
              </a:rPr>
              <a:t>image across all digital</a:t>
            </a:r>
          </a:p>
          <a:p>
            <a:r>
              <a:rPr lang="vi-VN" sz="1050" i="1" dirty="0">
                <a:solidFill>
                  <a:schemeClr val="tx1">
                    <a:lumMod val="50000"/>
                    <a:lumOff val="50000"/>
                  </a:schemeClr>
                </a:solidFill>
                <a:latin typeface="Montserrat Thin" pitchFamily="2" charset="77"/>
              </a:rPr>
              <a:t>platforms and channels to</a:t>
            </a:r>
          </a:p>
          <a:p>
            <a:r>
              <a:rPr lang="vi-VN" sz="1050" i="1" dirty="0">
                <a:solidFill>
                  <a:schemeClr val="tx1">
                    <a:lumMod val="50000"/>
                    <a:lumOff val="50000"/>
                  </a:schemeClr>
                </a:solidFill>
                <a:latin typeface="Montserrat Thin" pitchFamily="2" charset="77"/>
              </a:rPr>
              <a:t>increase visibility and</a:t>
            </a:r>
          </a:p>
          <a:p>
            <a:r>
              <a:rPr lang="vi-VN" sz="1050" i="1" dirty="0">
                <a:solidFill>
                  <a:schemeClr val="tx1">
                    <a:lumMod val="50000"/>
                    <a:lumOff val="50000"/>
                  </a:schemeClr>
                </a:solidFill>
                <a:latin typeface="Montserrat Thin" pitchFamily="2" charset="77"/>
              </a:rPr>
              <a:t>recognition among potential</a:t>
            </a:r>
          </a:p>
          <a:p>
            <a:r>
              <a:rPr lang="vi-VN" sz="1050" i="1" dirty="0">
                <a:solidFill>
                  <a:schemeClr val="tx1">
                    <a:lumMod val="50000"/>
                    <a:lumOff val="50000"/>
                  </a:schemeClr>
                </a:solidFill>
                <a:latin typeface="Montserrat Thin" pitchFamily="2" charset="77"/>
              </a:rPr>
              <a:t>customers.</a:t>
            </a:r>
            <a:endParaRPr lang="x-none" sz="1050" i="1" dirty="0">
              <a:solidFill>
                <a:schemeClr val="tx1">
                  <a:lumMod val="50000"/>
                  <a:lumOff val="50000"/>
                </a:schemeClr>
              </a:solidFill>
              <a:latin typeface="Montserrat Thin" pitchFamily="2" charset="77"/>
            </a:endParaRPr>
          </a:p>
        </p:txBody>
      </p:sp>
      <p:sp>
        <p:nvSpPr>
          <p:cNvPr id="13" name="TextBox 12">
            <a:extLst>
              <a:ext uri="{FF2B5EF4-FFF2-40B4-BE49-F238E27FC236}">
                <a16:creationId xmlns="" xmlns:a16="http://schemas.microsoft.com/office/drawing/2014/main" id="{7315451B-205D-1496-1053-31DD175091E2}"/>
              </a:ext>
            </a:extLst>
          </p:cNvPr>
          <p:cNvSpPr txBox="1"/>
          <p:nvPr/>
        </p:nvSpPr>
        <p:spPr>
          <a:xfrm>
            <a:off x="6127233" y="1514629"/>
            <a:ext cx="2289663" cy="1384995"/>
          </a:xfrm>
          <a:prstGeom prst="rect">
            <a:avLst/>
          </a:prstGeom>
          <a:noFill/>
        </p:spPr>
        <p:txBody>
          <a:bodyPr wrap="square" rtlCol="0">
            <a:spAutoFit/>
          </a:bodyPr>
          <a:lstStyle/>
          <a:p>
            <a:r>
              <a:rPr lang="vi-VN" sz="1050" dirty="0">
                <a:latin typeface="Montserrat Thin" pitchFamily="2" charset="77"/>
              </a:rPr>
              <a:t>Tối ưu hóa nội dung và cấu trúc của trang web để cải thiện khả năng hiển thị của nó trong các trang kết quả của công cụ tìm kiếm (SERP). Bao gồm nghiên cứu từ khóa, tối ưu hóa trên trang, xây dựng liên kết và SEO kỹ thuật</a:t>
            </a:r>
            <a:endParaRPr lang="x-none" sz="1050" i="1" dirty="0">
              <a:solidFill>
                <a:schemeClr val="tx1">
                  <a:lumMod val="50000"/>
                  <a:lumOff val="50000"/>
                </a:schemeClr>
              </a:solidFill>
              <a:latin typeface="Montserrat Thin" pitchFamily="2" charset="77"/>
            </a:endParaRPr>
          </a:p>
        </p:txBody>
      </p:sp>
      <p:sp>
        <p:nvSpPr>
          <p:cNvPr id="14" name="TextBox 13">
            <a:extLst>
              <a:ext uri="{FF2B5EF4-FFF2-40B4-BE49-F238E27FC236}">
                <a16:creationId xmlns="" xmlns:a16="http://schemas.microsoft.com/office/drawing/2014/main" id="{333F3AE5-E431-29CD-BE0C-A26119CE7E86}"/>
              </a:ext>
            </a:extLst>
          </p:cNvPr>
          <p:cNvSpPr txBox="1"/>
          <p:nvPr/>
        </p:nvSpPr>
        <p:spPr>
          <a:xfrm>
            <a:off x="6001895" y="4607037"/>
            <a:ext cx="2540338" cy="1061829"/>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Optimizing a website's content and</a:t>
            </a:r>
          </a:p>
          <a:p>
            <a:r>
              <a:rPr lang="vi-VN" sz="1050" i="1" dirty="0">
                <a:solidFill>
                  <a:schemeClr val="tx1">
                    <a:lumMod val="50000"/>
                    <a:lumOff val="50000"/>
                  </a:schemeClr>
                </a:solidFill>
                <a:latin typeface="Montserrat Thin" pitchFamily="2" charset="77"/>
              </a:rPr>
              <a:t>structure to improve its visibility in</a:t>
            </a:r>
          </a:p>
          <a:p>
            <a:r>
              <a:rPr lang="vi-VN" sz="1050" i="1" dirty="0">
                <a:solidFill>
                  <a:schemeClr val="tx1">
                    <a:lumMod val="50000"/>
                    <a:lumOff val="50000"/>
                  </a:schemeClr>
                </a:solidFill>
                <a:latin typeface="Montserrat Thin" pitchFamily="2" charset="77"/>
              </a:rPr>
              <a:t>search engine results pages</a:t>
            </a:r>
          </a:p>
          <a:p>
            <a:r>
              <a:rPr lang="vi-VN" sz="1050" i="1" dirty="0">
                <a:solidFill>
                  <a:schemeClr val="tx1">
                    <a:lumMod val="50000"/>
                    <a:lumOff val="50000"/>
                  </a:schemeClr>
                </a:solidFill>
                <a:latin typeface="Montserrat Thin" pitchFamily="2" charset="77"/>
              </a:rPr>
              <a:t>(SERPs). Include keyword research,</a:t>
            </a:r>
          </a:p>
          <a:p>
            <a:r>
              <a:rPr lang="vi-VN" sz="1050" i="1" dirty="0">
                <a:solidFill>
                  <a:schemeClr val="tx1">
                    <a:lumMod val="50000"/>
                    <a:lumOff val="50000"/>
                  </a:schemeClr>
                </a:solidFill>
                <a:latin typeface="Montserrat Thin" pitchFamily="2" charset="77"/>
              </a:rPr>
              <a:t>on-page optimization, link building,</a:t>
            </a:r>
          </a:p>
          <a:p>
            <a:r>
              <a:rPr lang="vi-VN" sz="1050" i="1" dirty="0">
                <a:solidFill>
                  <a:schemeClr val="tx1">
                    <a:lumMod val="50000"/>
                    <a:lumOff val="50000"/>
                  </a:schemeClr>
                </a:solidFill>
                <a:latin typeface="Montserrat Thin" pitchFamily="2" charset="77"/>
              </a:rPr>
              <a:t>and technical SEO</a:t>
            </a:r>
            <a:endParaRPr lang="x-none" sz="1050" i="1" dirty="0">
              <a:solidFill>
                <a:schemeClr val="tx1">
                  <a:lumMod val="50000"/>
                  <a:lumOff val="50000"/>
                </a:schemeClr>
              </a:solidFill>
              <a:latin typeface="Montserrat Thin" pitchFamily="2" charset="77"/>
            </a:endParaRPr>
          </a:p>
        </p:txBody>
      </p:sp>
      <p:sp>
        <p:nvSpPr>
          <p:cNvPr id="15" name="TextBox 14">
            <a:extLst>
              <a:ext uri="{FF2B5EF4-FFF2-40B4-BE49-F238E27FC236}">
                <a16:creationId xmlns="" xmlns:a16="http://schemas.microsoft.com/office/drawing/2014/main" id="{E621CD0F-D2D1-C911-C59D-FD7322711DBD}"/>
              </a:ext>
            </a:extLst>
          </p:cNvPr>
          <p:cNvSpPr txBox="1"/>
          <p:nvPr/>
        </p:nvSpPr>
        <p:spPr>
          <a:xfrm>
            <a:off x="8446991" y="2155708"/>
            <a:ext cx="2289665" cy="738664"/>
          </a:xfrm>
          <a:prstGeom prst="rect">
            <a:avLst/>
          </a:prstGeom>
          <a:noFill/>
        </p:spPr>
        <p:txBody>
          <a:bodyPr wrap="square" rtlCol="0">
            <a:spAutoFit/>
          </a:bodyPr>
          <a:lstStyle/>
          <a:p>
            <a:r>
              <a:rPr lang="vi-VN" sz="1050" dirty="0">
                <a:latin typeface="Montserrat Thin" pitchFamily="2" charset="77"/>
              </a:rPr>
              <a:t>Sử dụng kết hợp đa dạng các định dạng quảng cáo để tối ưu chuyển đổi theo mục tiêu kinh doanh của Khách hàng</a:t>
            </a:r>
            <a:endParaRPr lang="x-none" sz="1050" i="1" dirty="0">
              <a:solidFill>
                <a:schemeClr val="tx1">
                  <a:lumMod val="50000"/>
                  <a:lumOff val="50000"/>
                </a:schemeClr>
              </a:solidFill>
              <a:latin typeface="Montserrat Thin" pitchFamily="2" charset="77"/>
            </a:endParaRPr>
          </a:p>
        </p:txBody>
      </p:sp>
      <p:sp>
        <p:nvSpPr>
          <p:cNvPr id="16" name="TextBox 15">
            <a:extLst>
              <a:ext uri="{FF2B5EF4-FFF2-40B4-BE49-F238E27FC236}">
                <a16:creationId xmlns="" xmlns:a16="http://schemas.microsoft.com/office/drawing/2014/main" id="{99148149-DB64-ED4D-14D6-EFB283F2E4A7}"/>
              </a:ext>
            </a:extLst>
          </p:cNvPr>
          <p:cNvSpPr txBox="1"/>
          <p:nvPr/>
        </p:nvSpPr>
        <p:spPr>
          <a:xfrm>
            <a:off x="8446993" y="4613750"/>
            <a:ext cx="2289663" cy="577081"/>
          </a:xfrm>
          <a:prstGeom prst="rect">
            <a:avLst/>
          </a:prstGeom>
          <a:noFill/>
        </p:spPr>
        <p:txBody>
          <a:bodyPr wrap="square" rtlCol="0">
            <a:spAutoFit/>
          </a:bodyPr>
          <a:lstStyle/>
          <a:p>
            <a:r>
              <a:rPr lang="vi-VN" sz="1050" i="1" dirty="0">
                <a:solidFill>
                  <a:schemeClr val="tx1">
                    <a:lumMod val="50000"/>
                    <a:lumOff val="50000"/>
                  </a:schemeClr>
                </a:solidFill>
                <a:latin typeface="Montserrat Thin" pitchFamily="2" charset="77"/>
              </a:rPr>
              <a:t>A wide range of ad products &amp;</a:t>
            </a:r>
          </a:p>
          <a:p>
            <a:r>
              <a:rPr lang="vi-VN" sz="1050" i="1" dirty="0">
                <a:solidFill>
                  <a:schemeClr val="tx1">
                    <a:lumMod val="50000"/>
                    <a:lumOff val="50000"/>
                  </a:schemeClr>
                </a:solidFill>
                <a:latin typeface="Montserrat Thin" pitchFamily="2" charset="77"/>
              </a:rPr>
              <a:t>solutions optimized for</a:t>
            </a:r>
          </a:p>
          <a:p>
            <a:r>
              <a:rPr lang="vi-VN" sz="1050" i="1" dirty="0">
                <a:solidFill>
                  <a:schemeClr val="tx1">
                    <a:lumMod val="50000"/>
                    <a:lumOff val="50000"/>
                  </a:schemeClr>
                </a:solidFill>
                <a:latin typeface="Montserrat Thin" pitchFamily="2" charset="77"/>
              </a:rPr>
              <a:t>performance base</a:t>
            </a:r>
            <a:endParaRPr lang="x-none" sz="1050" i="1" dirty="0">
              <a:solidFill>
                <a:schemeClr val="tx1">
                  <a:lumMod val="50000"/>
                  <a:lumOff val="50000"/>
                </a:schemeClr>
              </a:solidFill>
              <a:latin typeface="Montserrat Thin" pitchFamily="2" charset="77"/>
            </a:endParaRPr>
          </a:p>
        </p:txBody>
      </p:sp>
      <p:pic>
        <p:nvPicPr>
          <p:cNvPr id="18" name="Picture 17">
            <a:extLst>
              <a:ext uri="{FF2B5EF4-FFF2-40B4-BE49-F238E27FC236}">
                <a16:creationId xmlns="" xmlns:a16="http://schemas.microsoft.com/office/drawing/2014/main" id="{B240A420-D453-2BDB-0DC0-90E0306D08AB}"/>
              </a:ext>
            </a:extLst>
          </p:cNvPr>
          <p:cNvPicPr>
            <a:picLocks noChangeAspect="1"/>
          </p:cNvPicPr>
          <p:nvPr/>
        </p:nvPicPr>
        <p:blipFill>
          <a:blip r:embed="rId2"/>
          <a:stretch>
            <a:fillRect/>
          </a:stretch>
        </p:blipFill>
        <p:spPr>
          <a:xfrm>
            <a:off x="5325762" y="5872174"/>
            <a:ext cx="5410894" cy="688659"/>
          </a:xfrm>
          <a:prstGeom prst="rect">
            <a:avLst/>
          </a:prstGeom>
        </p:spPr>
      </p:pic>
    </p:spTree>
    <p:extLst>
      <p:ext uri="{BB962C8B-B14F-4D97-AF65-F5344CB8AC3E}">
        <p14:creationId xmlns:p14="http://schemas.microsoft.com/office/powerpoint/2010/main" val="2183244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 xmlns:a16="http://schemas.microsoft.com/office/drawing/2014/main" id="{91B2D260-B4EB-2C9A-F09E-7E56111D4CE1}"/>
              </a:ext>
            </a:extLst>
          </p:cNvPr>
          <p:cNvPicPr>
            <a:picLocks noChangeAspect="1"/>
          </p:cNvPicPr>
          <p:nvPr/>
        </p:nvPicPr>
        <p:blipFill rotWithShape="1">
          <a:blip r:embed="rId2"/>
          <a:srcRect r="47787"/>
          <a:stretch/>
        </p:blipFill>
        <p:spPr>
          <a:xfrm>
            <a:off x="5492354" y="2767661"/>
            <a:ext cx="5157748" cy="1774492"/>
          </a:xfrm>
          <a:prstGeom prst="rect">
            <a:avLst/>
          </a:prstGeom>
        </p:spPr>
      </p:pic>
      <p:sp>
        <p:nvSpPr>
          <p:cNvPr id="8" name="Rectangle 7">
            <a:extLst>
              <a:ext uri="{FF2B5EF4-FFF2-40B4-BE49-F238E27FC236}">
                <a16:creationId xmlns="" xmlns:a16="http://schemas.microsoft.com/office/drawing/2014/main" id="{379A8B4B-B044-0BC8-2FD7-9DB5193DEEC3}"/>
              </a:ext>
            </a:extLst>
          </p:cNvPr>
          <p:cNvSpPr/>
          <p:nvPr/>
        </p:nvSpPr>
        <p:spPr>
          <a:xfrm>
            <a:off x="298871" y="1510142"/>
            <a:ext cx="4942490" cy="4488592"/>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dirty="0">
              <a:solidFill>
                <a:schemeClr val="bg1"/>
              </a:solidFill>
              <a:latin typeface="Montserrat" pitchFamily="2" charset="77"/>
            </a:endParaRPr>
          </a:p>
        </p:txBody>
      </p:sp>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859255"/>
            <a:ext cx="4318649" cy="523220"/>
          </a:xfrm>
          <a:prstGeom prst="rect">
            <a:avLst/>
          </a:prstGeom>
          <a:noFill/>
        </p:spPr>
        <p:txBody>
          <a:bodyPr wrap="square" rtlCol="0">
            <a:spAutoFit/>
          </a:bodyPr>
          <a:lstStyle/>
          <a:p>
            <a:r>
              <a:rPr lang="en-US" sz="2800" b="1" dirty="0">
                <a:solidFill>
                  <a:srgbClr val="7BC144"/>
                </a:solidFill>
                <a:latin typeface="Montserrat SemiBold" pitchFamily="2" charset="77"/>
              </a:rPr>
              <a:t>CASESTUDY</a:t>
            </a:r>
            <a:endParaRPr lang="x-none" sz="2800" b="1" dirty="0">
              <a:solidFill>
                <a:srgbClr val="7BC144"/>
              </a:solidFill>
              <a:latin typeface="Montserrat SemiBold" pitchFamily="2" charset="77"/>
            </a:endParaRPr>
          </a:p>
        </p:txBody>
      </p:sp>
      <p:sp>
        <p:nvSpPr>
          <p:cNvPr id="6" name="TextBox 5">
            <a:extLst>
              <a:ext uri="{FF2B5EF4-FFF2-40B4-BE49-F238E27FC236}">
                <a16:creationId xmlns="" xmlns:a16="http://schemas.microsoft.com/office/drawing/2014/main" id="{A6CAA698-5632-09D5-F08F-41736B6F0937}"/>
              </a:ext>
            </a:extLst>
          </p:cNvPr>
          <p:cNvSpPr txBox="1"/>
          <p:nvPr/>
        </p:nvSpPr>
        <p:spPr>
          <a:xfrm>
            <a:off x="464372" y="1682163"/>
            <a:ext cx="4707924" cy="900246"/>
          </a:xfrm>
          <a:prstGeom prst="rect">
            <a:avLst/>
          </a:prstGeom>
          <a:noFill/>
        </p:spPr>
        <p:txBody>
          <a:bodyPr wrap="square" rtlCol="0">
            <a:spAutoFit/>
          </a:bodyPr>
          <a:lstStyle/>
          <a:p>
            <a:r>
              <a:rPr lang="vi-VN" sz="1050" b="1" dirty="0">
                <a:solidFill>
                  <a:schemeClr val="bg1"/>
                </a:solidFill>
                <a:latin typeface="Montserrat" pitchFamily="2" charset="77"/>
              </a:rPr>
              <a:t>YÊU CẦU NHÃN HÀNG/BRAND NEEDS</a:t>
            </a:r>
          </a:p>
          <a:p>
            <a:r>
              <a:rPr lang="vi-VN" sz="1050" dirty="0">
                <a:solidFill>
                  <a:schemeClr val="bg1"/>
                </a:solidFill>
                <a:latin typeface="Montserrat" pitchFamily="2" charset="77"/>
              </a:rPr>
              <a:t>- Tăng cường nhận diện thương hiệu/sản phẩm &amp; tăng thị phần</a:t>
            </a:r>
          </a:p>
          <a:p>
            <a:r>
              <a:rPr lang="vi-VN" sz="1050" dirty="0">
                <a:solidFill>
                  <a:schemeClr val="bg1"/>
                </a:solidFill>
                <a:latin typeface="Montserrat" pitchFamily="2" charset="77"/>
              </a:rPr>
              <a:t>- Tư vấn về truyền thông MXH và giải pháp sáng tạo</a:t>
            </a:r>
          </a:p>
          <a:p>
            <a:r>
              <a:rPr lang="vi-VN" sz="1050" dirty="0">
                <a:solidFill>
                  <a:schemeClr val="bg1"/>
                </a:solidFill>
                <a:latin typeface="Montserrat" pitchFamily="2" charset="77"/>
              </a:rPr>
              <a:t>- Truyền thông lan tỏa cho TVC/Tái khởi động ra mắt cho các</a:t>
            </a:r>
          </a:p>
          <a:p>
            <a:r>
              <a:rPr lang="vi-VN" sz="1050" dirty="0">
                <a:solidFill>
                  <a:schemeClr val="bg1"/>
                </a:solidFill>
                <a:latin typeface="Montserrat" pitchFamily="2" charset="77"/>
              </a:rPr>
              <a:t>sản phẩm</a:t>
            </a:r>
            <a:endParaRPr lang="x-none" sz="1050" i="1" dirty="0">
              <a:solidFill>
                <a:schemeClr val="bg1"/>
              </a:solidFill>
              <a:latin typeface="Montserrat Thin" pitchFamily="2" charset="77"/>
            </a:endParaRPr>
          </a:p>
        </p:txBody>
      </p:sp>
      <p:sp>
        <p:nvSpPr>
          <p:cNvPr id="7" name="TextBox 6">
            <a:extLst>
              <a:ext uri="{FF2B5EF4-FFF2-40B4-BE49-F238E27FC236}">
                <a16:creationId xmlns="" xmlns:a16="http://schemas.microsoft.com/office/drawing/2014/main" id="{3DFF65BC-76D0-A5E1-A353-63D46222560C}"/>
              </a:ext>
            </a:extLst>
          </p:cNvPr>
          <p:cNvSpPr txBox="1"/>
          <p:nvPr/>
        </p:nvSpPr>
        <p:spPr>
          <a:xfrm>
            <a:off x="464371" y="2531175"/>
            <a:ext cx="4707925" cy="577081"/>
          </a:xfrm>
          <a:prstGeom prst="rect">
            <a:avLst/>
          </a:prstGeom>
          <a:noFill/>
        </p:spPr>
        <p:txBody>
          <a:bodyPr wrap="square" rtlCol="0">
            <a:spAutoFit/>
          </a:bodyPr>
          <a:lstStyle/>
          <a:p>
            <a:r>
              <a:rPr lang="vi-VN" sz="1050" i="1" dirty="0">
                <a:solidFill>
                  <a:schemeClr val="bg1"/>
                </a:solidFill>
                <a:latin typeface="Montserrat Thin" pitchFamily="2" charset="77"/>
              </a:rPr>
              <a:t>- Increase brand awareness/market share</a:t>
            </a:r>
          </a:p>
          <a:p>
            <a:r>
              <a:rPr lang="vi-VN" sz="1050" i="1" dirty="0">
                <a:solidFill>
                  <a:schemeClr val="bg1"/>
                </a:solidFill>
                <a:latin typeface="Montserrat Thin" pitchFamily="2" charset="77"/>
              </a:rPr>
              <a:t>- Social media/Creative Retainer</a:t>
            </a:r>
          </a:p>
          <a:p>
            <a:r>
              <a:rPr lang="vi-VN" sz="1050" i="1" dirty="0">
                <a:solidFill>
                  <a:schemeClr val="bg1"/>
                </a:solidFill>
                <a:latin typeface="Montserrat Thin" pitchFamily="2" charset="77"/>
              </a:rPr>
              <a:t>- Boost viral for TVCs/ Relaunch products</a:t>
            </a:r>
            <a:endParaRPr lang="x-none" sz="1050" i="1" dirty="0">
              <a:solidFill>
                <a:schemeClr val="bg1"/>
              </a:solidFill>
              <a:latin typeface="Montserrat Thin" pitchFamily="2" charset="77"/>
            </a:endParaRPr>
          </a:p>
        </p:txBody>
      </p:sp>
      <p:pic>
        <p:nvPicPr>
          <p:cNvPr id="14" name="Picture 13">
            <a:extLst>
              <a:ext uri="{FF2B5EF4-FFF2-40B4-BE49-F238E27FC236}">
                <a16:creationId xmlns="" xmlns:a16="http://schemas.microsoft.com/office/drawing/2014/main" id="{CA903BE9-522E-98AB-37EE-1A775B2ECB13}"/>
              </a:ext>
            </a:extLst>
          </p:cNvPr>
          <p:cNvPicPr>
            <a:picLocks noChangeAspect="1"/>
          </p:cNvPicPr>
          <p:nvPr/>
        </p:nvPicPr>
        <p:blipFill rotWithShape="1">
          <a:blip r:embed="rId2"/>
          <a:srcRect l="51538"/>
          <a:stretch/>
        </p:blipFill>
        <p:spPr>
          <a:xfrm>
            <a:off x="5489000" y="4278496"/>
            <a:ext cx="5409657" cy="2005223"/>
          </a:xfrm>
          <a:prstGeom prst="rect">
            <a:avLst/>
          </a:prstGeom>
        </p:spPr>
      </p:pic>
      <p:sp>
        <p:nvSpPr>
          <p:cNvPr id="15" name="TextBox 14">
            <a:extLst>
              <a:ext uri="{FF2B5EF4-FFF2-40B4-BE49-F238E27FC236}">
                <a16:creationId xmlns="" xmlns:a16="http://schemas.microsoft.com/office/drawing/2014/main" id="{484D021E-1FE2-D75E-DF08-5431CCC6705A}"/>
              </a:ext>
            </a:extLst>
          </p:cNvPr>
          <p:cNvSpPr txBox="1"/>
          <p:nvPr/>
        </p:nvSpPr>
        <p:spPr>
          <a:xfrm>
            <a:off x="464372" y="3227461"/>
            <a:ext cx="4707924" cy="900246"/>
          </a:xfrm>
          <a:prstGeom prst="rect">
            <a:avLst/>
          </a:prstGeom>
          <a:noFill/>
        </p:spPr>
        <p:txBody>
          <a:bodyPr wrap="square" rtlCol="0">
            <a:spAutoFit/>
          </a:bodyPr>
          <a:lstStyle/>
          <a:p>
            <a:r>
              <a:rPr lang="vi-VN" sz="1050" b="1" dirty="0">
                <a:solidFill>
                  <a:schemeClr val="bg1"/>
                </a:solidFill>
                <a:latin typeface="Montserrat" pitchFamily="2" charset="77"/>
              </a:rPr>
              <a:t>DỊCH VỤ/SERVICES</a:t>
            </a:r>
          </a:p>
          <a:p>
            <a:r>
              <a:rPr lang="vi-VN" sz="1050" dirty="0">
                <a:solidFill>
                  <a:schemeClr val="bg1"/>
                </a:solidFill>
                <a:latin typeface="Montserrat" pitchFamily="2" charset="77"/>
              </a:rPr>
              <a:t>- YouTube (Trueview Instream/ Bumper)</a:t>
            </a:r>
          </a:p>
          <a:p>
            <a:r>
              <a:rPr lang="vi-VN" sz="1050" dirty="0">
                <a:solidFill>
                  <a:schemeClr val="bg1"/>
                </a:solidFill>
                <a:latin typeface="Montserrat" pitchFamily="2" charset="77"/>
              </a:rPr>
              <a:t>- Facebook (Video Views/ Engagement)</a:t>
            </a:r>
          </a:p>
          <a:p>
            <a:r>
              <a:rPr lang="vi-VN" sz="1050" dirty="0">
                <a:solidFill>
                  <a:schemeClr val="bg1"/>
                </a:solidFill>
                <a:latin typeface="Montserrat" pitchFamily="2" charset="77"/>
              </a:rPr>
              <a:t>- KOL</a:t>
            </a:r>
          </a:p>
          <a:p>
            <a:r>
              <a:rPr lang="vi-VN" sz="1050" dirty="0">
                <a:solidFill>
                  <a:schemeClr val="bg1"/>
                </a:solidFill>
                <a:latin typeface="Montserrat" pitchFamily="2" charset="77"/>
              </a:rPr>
              <a:t>- Creative / Productions</a:t>
            </a:r>
            <a:endParaRPr lang="x-none" sz="1050" i="1" dirty="0">
              <a:solidFill>
                <a:schemeClr val="bg1"/>
              </a:solidFill>
              <a:latin typeface="Montserrat Thin" pitchFamily="2" charset="77"/>
            </a:endParaRPr>
          </a:p>
        </p:txBody>
      </p:sp>
      <p:sp>
        <p:nvSpPr>
          <p:cNvPr id="17" name="TextBox 16">
            <a:extLst>
              <a:ext uri="{FF2B5EF4-FFF2-40B4-BE49-F238E27FC236}">
                <a16:creationId xmlns="" xmlns:a16="http://schemas.microsoft.com/office/drawing/2014/main" id="{1D1B3B10-9D4C-6201-8F38-3FADD85E7A06}"/>
              </a:ext>
            </a:extLst>
          </p:cNvPr>
          <p:cNvSpPr txBox="1"/>
          <p:nvPr/>
        </p:nvSpPr>
        <p:spPr>
          <a:xfrm>
            <a:off x="464372" y="4245172"/>
            <a:ext cx="4707924" cy="900246"/>
          </a:xfrm>
          <a:prstGeom prst="rect">
            <a:avLst/>
          </a:prstGeom>
          <a:noFill/>
        </p:spPr>
        <p:txBody>
          <a:bodyPr wrap="square" rtlCol="0">
            <a:spAutoFit/>
          </a:bodyPr>
          <a:lstStyle/>
          <a:p>
            <a:r>
              <a:rPr lang="vi-VN" sz="1050" b="1" dirty="0">
                <a:solidFill>
                  <a:schemeClr val="bg1"/>
                </a:solidFill>
                <a:latin typeface="Montserrat" pitchFamily="2" charset="77"/>
              </a:rPr>
              <a:t>GIẢI PHÁP/SOLUTIONS</a:t>
            </a:r>
          </a:p>
          <a:p>
            <a:r>
              <a:rPr lang="vi-VN" sz="1050" dirty="0">
                <a:solidFill>
                  <a:schemeClr val="bg1"/>
                </a:solidFill>
                <a:latin typeface="Montserrat" pitchFamily="2" charset="77"/>
              </a:rPr>
              <a:t>- Trở thành đơn vị tư vấn về truyền thông mạng xã hội và sáng</a:t>
            </a:r>
          </a:p>
          <a:p>
            <a:r>
              <a:rPr lang="vi-VN" sz="1050" dirty="0">
                <a:solidFill>
                  <a:schemeClr val="bg1"/>
                </a:solidFill>
                <a:latin typeface="Montserrat" pitchFamily="2" charset="77"/>
              </a:rPr>
              <a:t>tạo (từ 3 năm trở lên)</a:t>
            </a:r>
          </a:p>
          <a:p>
            <a:r>
              <a:rPr lang="vi-VN" sz="1050" dirty="0">
                <a:solidFill>
                  <a:schemeClr val="bg1"/>
                </a:solidFill>
                <a:latin typeface="Montserrat" pitchFamily="2" charset="77"/>
              </a:rPr>
              <a:t>- Cung cấp giải pháp về KOL/chuyên gia cho các chiến dịch</a:t>
            </a:r>
          </a:p>
          <a:p>
            <a:r>
              <a:rPr lang="vi-VN" sz="1050" dirty="0">
                <a:solidFill>
                  <a:schemeClr val="bg1"/>
                </a:solidFill>
                <a:latin typeface="Montserrat" pitchFamily="2" charset="77"/>
              </a:rPr>
              <a:t>- Chiến lược và triển khai media cho thị trường VN/Cam/Lào</a:t>
            </a:r>
            <a:endParaRPr lang="x-none" sz="1050" i="1" dirty="0">
              <a:solidFill>
                <a:schemeClr val="bg1"/>
              </a:solidFill>
              <a:latin typeface="Montserrat Thin" pitchFamily="2" charset="77"/>
            </a:endParaRPr>
          </a:p>
        </p:txBody>
      </p:sp>
      <p:sp>
        <p:nvSpPr>
          <p:cNvPr id="18" name="TextBox 17">
            <a:extLst>
              <a:ext uri="{FF2B5EF4-FFF2-40B4-BE49-F238E27FC236}">
                <a16:creationId xmlns="" xmlns:a16="http://schemas.microsoft.com/office/drawing/2014/main" id="{B5798574-C2BA-2451-EF8D-A4A4A017A6F6}"/>
              </a:ext>
            </a:extLst>
          </p:cNvPr>
          <p:cNvSpPr txBox="1"/>
          <p:nvPr/>
        </p:nvSpPr>
        <p:spPr>
          <a:xfrm>
            <a:off x="464370" y="5162771"/>
            <a:ext cx="4707925" cy="577081"/>
          </a:xfrm>
          <a:prstGeom prst="rect">
            <a:avLst/>
          </a:prstGeom>
          <a:noFill/>
        </p:spPr>
        <p:txBody>
          <a:bodyPr wrap="square" rtlCol="0">
            <a:spAutoFit/>
          </a:bodyPr>
          <a:lstStyle/>
          <a:p>
            <a:r>
              <a:rPr lang="vi-VN" sz="1050" i="1" dirty="0">
                <a:solidFill>
                  <a:schemeClr val="bg1"/>
                </a:solidFill>
                <a:latin typeface="Montserrat Thin" pitchFamily="2" charset="77"/>
              </a:rPr>
              <a:t>- Become social &amp; Creative Retainer (more than 3 years)</a:t>
            </a:r>
          </a:p>
          <a:p>
            <a:r>
              <a:rPr lang="vi-VN" sz="1050" i="1" dirty="0">
                <a:solidFill>
                  <a:schemeClr val="bg1"/>
                </a:solidFill>
                <a:latin typeface="Montserrat Thin" pitchFamily="2" charset="77"/>
              </a:rPr>
              <a:t>- KOL/ experts supplier for all campaign solutions</a:t>
            </a:r>
          </a:p>
          <a:p>
            <a:r>
              <a:rPr lang="vi-VN" sz="1050" i="1" dirty="0">
                <a:solidFill>
                  <a:schemeClr val="bg1"/>
                </a:solidFill>
                <a:latin typeface="Montserrat Thin" pitchFamily="2" charset="77"/>
              </a:rPr>
              <a:t>- Media strategy &amp; implement for VN/Cam/Laos market</a:t>
            </a:r>
            <a:endParaRPr lang="x-none" sz="1050" i="1" dirty="0">
              <a:solidFill>
                <a:schemeClr val="bg1"/>
              </a:solidFill>
              <a:latin typeface="Montserrat Thin" pitchFamily="2" charset="77"/>
            </a:endParaRPr>
          </a:p>
        </p:txBody>
      </p:sp>
      <p:grpSp>
        <p:nvGrpSpPr>
          <p:cNvPr id="21" name="Group 20">
            <a:extLst>
              <a:ext uri="{FF2B5EF4-FFF2-40B4-BE49-F238E27FC236}">
                <a16:creationId xmlns="" xmlns:a16="http://schemas.microsoft.com/office/drawing/2014/main" id="{F415CDEB-2A4D-0B1B-F371-0D7F8727761D}"/>
              </a:ext>
            </a:extLst>
          </p:cNvPr>
          <p:cNvGrpSpPr/>
          <p:nvPr/>
        </p:nvGrpSpPr>
        <p:grpSpPr>
          <a:xfrm>
            <a:off x="5607800" y="1510142"/>
            <a:ext cx="4873425" cy="1286643"/>
            <a:chOff x="5780797" y="1510142"/>
            <a:chExt cx="4873425" cy="1286643"/>
          </a:xfrm>
        </p:grpSpPr>
        <p:sp>
          <p:nvSpPr>
            <p:cNvPr id="3" name="Rectangle 2">
              <a:extLst>
                <a:ext uri="{FF2B5EF4-FFF2-40B4-BE49-F238E27FC236}">
                  <a16:creationId xmlns="" xmlns:a16="http://schemas.microsoft.com/office/drawing/2014/main" id="{1D3488EE-BD1D-C364-12D6-8FEB3CFA9BEA}"/>
                </a:ext>
              </a:extLst>
            </p:cNvPr>
            <p:cNvSpPr/>
            <p:nvPr/>
          </p:nvSpPr>
          <p:spPr>
            <a:xfrm>
              <a:off x="5780797" y="1510142"/>
              <a:ext cx="4873425" cy="1286643"/>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12" name="TextBox 11">
              <a:extLst>
                <a:ext uri="{FF2B5EF4-FFF2-40B4-BE49-F238E27FC236}">
                  <a16:creationId xmlns="" xmlns:a16="http://schemas.microsoft.com/office/drawing/2014/main" id="{B69672E5-CD19-9082-916D-429929224CF7}"/>
                </a:ext>
              </a:extLst>
            </p:cNvPr>
            <p:cNvSpPr txBox="1"/>
            <p:nvPr/>
          </p:nvSpPr>
          <p:spPr>
            <a:xfrm>
              <a:off x="5890126" y="1568687"/>
              <a:ext cx="1449788" cy="1169551"/>
            </a:xfrm>
            <a:prstGeom prst="rect">
              <a:avLst/>
            </a:prstGeom>
            <a:noFill/>
          </p:spPr>
          <p:txBody>
            <a:bodyPr wrap="square" rtlCol="0">
              <a:spAutoFit/>
            </a:bodyPr>
            <a:lstStyle/>
            <a:p>
              <a:r>
                <a:rPr lang="vi-VN" sz="1400" b="1" dirty="0">
                  <a:latin typeface="Montserrat SemiBold" pitchFamily="2" charset="77"/>
                </a:rPr>
                <a:t>1,327,612,467</a:t>
              </a:r>
            </a:p>
            <a:p>
              <a:r>
                <a:rPr lang="vi-VN" sz="1400" b="1" dirty="0">
                  <a:latin typeface="Montserrat SemiBold" pitchFamily="2" charset="77"/>
                </a:rPr>
                <a:t>IMP</a:t>
              </a:r>
            </a:p>
            <a:p>
              <a:endParaRPr lang="vi-VN" sz="1400" b="1" dirty="0">
                <a:latin typeface="Montserrat SemiBold" pitchFamily="2" charset="77"/>
              </a:endParaRPr>
            </a:p>
            <a:p>
              <a:r>
                <a:rPr lang="vi-VN" sz="1400" b="1" dirty="0">
                  <a:latin typeface="Montserrat SemiBold" pitchFamily="2" charset="77"/>
                </a:rPr>
                <a:t>1,971,428</a:t>
              </a:r>
            </a:p>
            <a:p>
              <a:r>
                <a:rPr lang="vi-VN" sz="1400" b="1" dirty="0">
                  <a:latin typeface="Montserrat SemiBold" pitchFamily="2" charset="77"/>
                </a:rPr>
                <a:t>Clicks</a:t>
              </a:r>
            </a:p>
          </p:txBody>
        </p:sp>
        <p:sp>
          <p:nvSpPr>
            <p:cNvPr id="19" name="TextBox 18">
              <a:extLst>
                <a:ext uri="{FF2B5EF4-FFF2-40B4-BE49-F238E27FC236}">
                  <a16:creationId xmlns="" xmlns:a16="http://schemas.microsoft.com/office/drawing/2014/main" id="{08B9878B-06BC-7741-FBFF-85938437AAF8}"/>
                </a:ext>
              </a:extLst>
            </p:cNvPr>
            <p:cNvSpPr txBox="1"/>
            <p:nvPr/>
          </p:nvSpPr>
          <p:spPr>
            <a:xfrm>
              <a:off x="7686720" y="1568687"/>
              <a:ext cx="1338329" cy="1169551"/>
            </a:xfrm>
            <a:prstGeom prst="rect">
              <a:avLst/>
            </a:prstGeom>
            <a:noFill/>
          </p:spPr>
          <p:txBody>
            <a:bodyPr wrap="square" rtlCol="0">
              <a:spAutoFit/>
            </a:bodyPr>
            <a:lstStyle/>
            <a:p>
              <a:r>
                <a:rPr lang="vi-VN" sz="1400" b="1" dirty="0">
                  <a:latin typeface="Montserrat SemiBold" pitchFamily="2" charset="77"/>
                </a:rPr>
                <a:t>769,618,119</a:t>
              </a:r>
            </a:p>
            <a:p>
              <a:r>
                <a:rPr lang="vi-VN" sz="1400" b="1" dirty="0">
                  <a:latin typeface="Montserrat SemiBold" pitchFamily="2" charset="77"/>
                </a:rPr>
                <a:t>Video views</a:t>
              </a:r>
            </a:p>
            <a:p>
              <a:endParaRPr lang="vi-VN" sz="1400" b="1" dirty="0">
                <a:latin typeface="Montserrat SemiBold" pitchFamily="2" charset="77"/>
              </a:endParaRPr>
            </a:p>
            <a:p>
              <a:r>
                <a:rPr lang="vi-VN" sz="1400" b="1" dirty="0">
                  <a:latin typeface="Montserrat SemiBold" pitchFamily="2" charset="77"/>
                </a:rPr>
                <a:t>80% TA</a:t>
              </a:r>
            </a:p>
            <a:p>
              <a:r>
                <a:rPr lang="vi-VN" sz="1400" b="1" dirty="0">
                  <a:latin typeface="Montserrat SemiBold" pitchFamily="2" charset="77"/>
                </a:rPr>
                <a:t>Tiếp cận</a:t>
              </a:r>
            </a:p>
          </p:txBody>
        </p:sp>
        <p:sp>
          <p:nvSpPr>
            <p:cNvPr id="20" name="TextBox 19">
              <a:extLst>
                <a:ext uri="{FF2B5EF4-FFF2-40B4-BE49-F238E27FC236}">
                  <a16:creationId xmlns="" xmlns:a16="http://schemas.microsoft.com/office/drawing/2014/main" id="{D0D83B5F-EE58-48EA-9A17-182DB53D1103}"/>
                </a:ext>
              </a:extLst>
            </p:cNvPr>
            <p:cNvSpPr txBox="1"/>
            <p:nvPr/>
          </p:nvSpPr>
          <p:spPr>
            <a:xfrm>
              <a:off x="9532182" y="1568687"/>
              <a:ext cx="917010" cy="523220"/>
            </a:xfrm>
            <a:prstGeom prst="rect">
              <a:avLst/>
            </a:prstGeom>
            <a:noFill/>
          </p:spPr>
          <p:txBody>
            <a:bodyPr wrap="square" rtlCol="0">
              <a:spAutoFit/>
            </a:bodyPr>
            <a:lstStyle/>
            <a:p>
              <a:r>
                <a:rPr lang="vi-VN" sz="1400" b="1" dirty="0">
                  <a:latin typeface="Montserrat SemiBold" pitchFamily="2" charset="77"/>
                </a:rPr>
                <a:t>1,5</a:t>
              </a:r>
            </a:p>
            <a:p>
              <a:r>
                <a:rPr lang="vi-VN" sz="1400" b="1" dirty="0">
                  <a:latin typeface="Montserrat SemiBold" pitchFamily="2" charset="77"/>
                </a:rPr>
                <a:t>Freq</a:t>
              </a:r>
            </a:p>
          </p:txBody>
        </p:sp>
      </p:grpSp>
      <p:sp>
        <p:nvSpPr>
          <p:cNvPr id="9" name="Oval 8">
            <a:extLst>
              <a:ext uri="{FF2B5EF4-FFF2-40B4-BE49-F238E27FC236}">
                <a16:creationId xmlns="" xmlns:a16="http://schemas.microsoft.com/office/drawing/2014/main" id="{8ABB9320-8C56-D738-C3FF-C09B2F6D2088}"/>
              </a:ext>
            </a:extLst>
          </p:cNvPr>
          <p:cNvSpPr/>
          <p:nvPr/>
        </p:nvSpPr>
        <p:spPr>
          <a:xfrm>
            <a:off x="10814443" y="1484659"/>
            <a:ext cx="4070328" cy="4070328"/>
          </a:xfrm>
          <a:prstGeom prst="ellipse">
            <a:avLst/>
          </a:prstGeom>
          <a:gradFill>
            <a:gsLst>
              <a:gs pos="0">
                <a:schemeClr val="accent1">
                  <a:lumMod val="5000"/>
                  <a:lumOff val="95000"/>
                </a:schemeClr>
              </a:gs>
              <a:gs pos="58000">
                <a:srgbClr val="7BC144">
                  <a:alpha val="63233"/>
                </a:srgbClr>
              </a:gs>
              <a:gs pos="83000">
                <a:srgbClr val="7BC144">
                  <a:alpha val="74035"/>
                </a:srgbClr>
              </a:gs>
              <a:gs pos="100000">
                <a:srgbClr val="7BC144">
                  <a:alpha val="70444"/>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 name="Oval 9">
            <a:extLst>
              <a:ext uri="{FF2B5EF4-FFF2-40B4-BE49-F238E27FC236}">
                <a16:creationId xmlns="" xmlns:a16="http://schemas.microsoft.com/office/drawing/2014/main" id="{B31F3FF6-78DD-3CB4-6CC6-2DE7F5CED11F}"/>
              </a:ext>
            </a:extLst>
          </p:cNvPr>
          <p:cNvSpPr/>
          <p:nvPr/>
        </p:nvSpPr>
        <p:spPr>
          <a:xfrm>
            <a:off x="12535116" y="3205332"/>
            <a:ext cx="628980" cy="6289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Tree>
    <p:extLst>
      <p:ext uri="{BB962C8B-B14F-4D97-AF65-F5344CB8AC3E}">
        <p14:creationId xmlns:p14="http://schemas.microsoft.com/office/powerpoint/2010/main" val="409969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379A8B4B-B044-0BC8-2FD7-9DB5193DEEC3}"/>
              </a:ext>
            </a:extLst>
          </p:cNvPr>
          <p:cNvSpPr/>
          <p:nvPr/>
        </p:nvSpPr>
        <p:spPr>
          <a:xfrm>
            <a:off x="298871" y="1510142"/>
            <a:ext cx="4942490" cy="4488592"/>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dirty="0">
              <a:solidFill>
                <a:schemeClr val="bg1"/>
              </a:solidFill>
              <a:latin typeface="Montserrat" pitchFamily="2" charset="77"/>
            </a:endParaRPr>
          </a:p>
        </p:txBody>
      </p:sp>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859255"/>
            <a:ext cx="4318649" cy="523220"/>
          </a:xfrm>
          <a:prstGeom prst="rect">
            <a:avLst/>
          </a:prstGeom>
          <a:noFill/>
        </p:spPr>
        <p:txBody>
          <a:bodyPr wrap="square" rtlCol="0">
            <a:spAutoFit/>
          </a:bodyPr>
          <a:lstStyle/>
          <a:p>
            <a:r>
              <a:rPr lang="en-US" sz="2800" b="1" dirty="0">
                <a:solidFill>
                  <a:srgbClr val="7BC144"/>
                </a:solidFill>
                <a:latin typeface="Montserrat SemiBold" pitchFamily="2" charset="77"/>
              </a:rPr>
              <a:t>CASESTUDY</a:t>
            </a:r>
            <a:endParaRPr lang="x-none" sz="2800" b="1" dirty="0">
              <a:solidFill>
                <a:srgbClr val="7BC144"/>
              </a:solidFill>
              <a:latin typeface="Montserrat SemiBold" pitchFamily="2" charset="77"/>
            </a:endParaRPr>
          </a:p>
        </p:txBody>
      </p:sp>
      <p:sp>
        <p:nvSpPr>
          <p:cNvPr id="6" name="TextBox 5">
            <a:extLst>
              <a:ext uri="{FF2B5EF4-FFF2-40B4-BE49-F238E27FC236}">
                <a16:creationId xmlns="" xmlns:a16="http://schemas.microsoft.com/office/drawing/2014/main" id="{A6CAA698-5632-09D5-F08F-41736B6F0937}"/>
              </a:ext>
            </a:extLst>
          </p:cNvPr>
          <p:cNvSpPr txBox="1"/>
          <p:nvPr/>
        </p:nvSpPr>
        <p:spPr>
          <a:xfrm>
            <a:off x="464372" y="1682163"/>
            <a:ext cx="4707924" cy="577081"/>
          </a:xfrm>
          <a:prstGeom prst="rect">
            <a:avLst/>
          </a:prstGeom>
          <a:noFill/>
        </p:spPr>
        <p:txBody>
          <a:bodyPr wrap="square" rtlCol="0">
            <a:spAutoFit/>
          </a:bodyPr>
          <a:lstStyle/>
          <a:p>
            <a:r>
              <a:rPr lang="vi-VN" sz="1050" b="1" dirty="0">
                <a:solidFill>
                  <a:schemeClr val="bg1"/>
                </a:solidFill>
                <a:latin typeface="Montserrat" pitchFamily="2" charset="77"/>
              </a:rPr>
              <a:t>YÊU CẦU NHÃN HÀNG/BRAND NEEDS</a:t>
            </a:r>
          </a:p>
          <a:p>
            <a:r>
              <a:rPr lang="vi-VN" sz="1050" dirty="0">
                <a:solidFill>
                  <a:schemeClr val="bg1"/>
                </a:solidFill>
                <a:latin typeface="Montserrat" pitchFamily="2" charset="77"/>
              </a:rPr>
              <a:t>- Tăng cường nhận diện về sản phẩm xe mới của nhãn hàng</a:t>
            </a:r>
          </a:p>
          <a:p>
            <a:r>
              <a:rPr lang="vi-VN" sz="1050" dirty="0">
                <a:solidFill>
                  <a:schemeClr val="bg1"/>
                </a:solidFill>
                <a:latin typeface="Montserrat" pitchFamily="2" charset="77"/>
              </a:rPr>
              <a:t>- Chuyển đổi thành khách hàng tiềm năng</a:t>
            </a:r>
            <a:endParaRPr lang="x-none" sz="1050" i="1" dirty="0">
              <a:solidFill>
                <a:schemeClr val="bg1"/>
              </a:solidFill>
              <a:latin typeface="Montserrat Thin" pitchFamily="2" charset="77"/>
            </a:endParaRPr>
          </a:p>
        </p:txBody>
      </p:sp>
      <p:sp>
        <p:nvSpPr>
          <p:cNvPr id="7" name="TextBox 6">
            <a:extLst>
              <a:ext uri="{FF2B5EF4-FFF2-40B4-BE49-F238E27FC236}">
                <a16:creationId xmlns="" xmlns:a16="http://schemas.microsoft.com/office/drawing/2014/main" id="{3DFF65BC-76D0-A5E1-A353-63D46222560C}"/>
              </a:ext>
            </a:extLst>
          </p:cNvPr>
          <p:cNvSpPr txBox="1"/>
          <p:nvPr/>
        </p:nvSpPr>
        <p:spPr>
          <a:xfrm>
            <a:off x="464370" y="2253566"/>
            <a:ext cx="4707925" cy="415498"/>
          </a:xfrm>
          <a:prstGeom prst="rect">
            <a:avLst/>
          </a:prstGeom>
          <a:noFill/>
        </p:spPr>
        <p:txBody>
          <a:bodyPr wrap="square" rtlCol="0">
            <a:spAutoFit/>
          </a:bodyPr>
          <a:lstStyle/>
          <a:p>
            <a:r>
              <a:rPr lang="vi-VN" sz="1050" i="1" dirty="0">
                <a:solidFill>
                  <a:schemeClr val="bg1"/>
                </a:solidFill>
                <a:latin typeface="Montserrat Thin" pitchFamily="2" charset="77"/>
              </a:rPr>
              <a:t>- Increase branding awareness of these cars.</a:t>
            </a:r>
          </a:p>
          <a:p>
            <a:r>
              <a:rPr lang="vi-VN" sz="1050" i="1" dirty="0">
                <a:solidFill>
                  <a:schemeClr val="bg1"/>
                </a:solidFill>
                <a:latin typeface="Montserrat Thin" pitchFamily="2" charset="77"/>
              </a:rPr>
              <a:t>- Convert to qualified lead</a:t>
            </a:r>
            <a:endParaRPr lang="x-none" sz="1050" i="1" dirty="0">
              <a:solidFill>
                <a:schemeClr val="bg1"/>
              </a:solidFill>
              <a:latin typeface="Montserrat Thin" pitchFamily="2" charset="77"/>
            </a:endParaRPr>
          </a:p>
        </p:txBody>
      </p:sp>
      <p:sp>
        <p:nvSpPr>
          <p:cNvPr id="15" name="TextBox 14">
            <a:extLst>
              <a:ext uri="{FF2B5EF4-FFF2-40B4-BE49-F238E27FC236}">
                <a16:creationId xmlns="" xmlns:a16="http://schemas.microsoft.com/office/drawing/2014/main" id="{484D021E-1FE2-D75E-DF08-5431CCC6705A}"/>
              </a:ext>
            </a:extLst>
          </p:cNvPr>
          <p:cNvSpPr txBox="1"/>
          <p:nvPr/>
        </p:nvSpPr>
        <p:spPr>
          <a:xfrm>
            <a:off x="464372" y="2941733"/>
            <a:ext cx="4707924" cy="900246"/>
          </a:xfrm>
          <a:prstGeom prst="rect">
            <a:avLst/>
          </a:prstGeom>
          <a:noFill/>
        </p:spPr>
        <p:txBody>
          <a:bodyPr wrap="square" rtlCol="0">
            <a:spAutoFit/>
          </a:bodyPr>
          <a:lstStyle/>
          <a:p>
            <a:r>
              <a:rPr lang="vi-VN" sz="1050" b="1" dirty="0">
                <a:solidFill>
                  <a:schemeClr val="bg1"/>
                </a:solidFill>
                <a:latin typeface="Montserrat" pitchFamily="2" charset="77"/>
              </a:rPr>
              <a:t>DỊCH VỤ/SERVICES</a:t>
            </a:r>
          </a:p>
          <a:p>
            <a:r>
              <a:rPr lang="vi-VN" sz="1050" dirty="0">
                <a:solidFill>
                  <a:schemeClr val="bg1"/>
                </a:solidFill>
                <a:latin typeface="Montserrat" pitchFamily="2" charset="77"/>
              </a:rPr>
              <a:t>- Google Adwords (SEM, GDN)</a:t>
            </a:r>
          </a:p>
          <a:p>
            <a:r>
              <a:rPr lang="vi-VN" sz="1050" dirty="0">
                <a:solidFill>
                  <a:schemeClr val="bg1"/>
                </a:solidFill>
                <a:latin typeface="Montserrat" pitchFamily="2" charset="77"/>
              </a:rPr>
              <a:t>- Facebook (Message, Lead)</a:t>
            </a:r>
          </a:p>
          <a:p>
            <a:r>
              <a:rPr lang="vi-VN" sz="1050" dirty="0">
                <a:solidFill>
                  <a:schemeClr val="bg1"/>
                </a:solidFill>
                <a:latin typeface="Montserrat" pitchFamily="2" charset="77"/>
              </a:rPr>
              <a:t>- DV360</a:t>
            </a:r>
          </a:p>
          <a:p>
            <a:r>
              <a:rPr lang="vi-VN" sz="1050" dirty="0">
                <a:solidFill>
                  <a:schemeClr val="bg1"/>
                </a:solidFill>
                <a:latin typeface="Montserrat" pitchFamily="2" charset="77"/>
              </a:rPr>
              <a:t>- Blueseed Adnetwork</a:t>
            </a:r>
            <a:endParaRPr lang="x-none" sz="1050" i="1" dirty="0">
              <a:solidFill>
                <a:schemeClr val="bg1"/>
              </a:solidFill>
              <a:latin typeface="Montserrat Thin" pitchFamily="2" charset="77"/>
            </a:endParaRPr>
          </a:p>
        </p:txBody>
      </p:sp>
      <p:sp>
        <p:nvSpPr>
          <p:cNvPr id="17" name="TextBox 16">
            <a:extLst>
              <a:ext uri="{FF2B5EF4-FFF2-40B4-BE49-F238E27FC236}">
                <a16:creationId xmlns="" xmlns:a16="http://schemas.microsoft.com/office/drawing/2014/main" id="{1D1B3B10-9D4C-6201-8F38-3FADD85E7A06}"/>
              </a:ext>
            </a:extLst>
          </p:cNvPr>
          <p:cNvSpPr txBox="1"/>
          <p:nvPr/>
        </p:nvSpPr>
        <p:spPr>
          <a:xfrm>
            <a:off x="464372" y="4245172"/>
            <a:ext cx="4707924" cy="900246"/>
          </a:xfrm>
          <a:prstGeom prst="rect">
            <a:avLst/>
          </a:prstGeom>
          <a:noFill/>
        </p:spPr>
        <p:txBody>
          <a:bodyPr wrap="square" rtlCol="0">
            <a:spAutoFit/>
          </a:bodyPr>
          <a:lstStyle/>
          <a:p>
            <a:r>
              <a:rPr lang="vi-VN" sz="1050" b="1" dirty="0">
                <a:solidFill>
                  <a:schemeClr val="bg1"/>
                </a:solidFill>
                <a:latin typeface="Montserrat" pitchFamily="2" charset="77"/>
              </a:rPr>
              <a:t>GIẢI PHÁP/SOLUTIONS</a:t>
            </a:r>
          </a:p>
          <a:p>
            <a:r>
              <a:rPr lang="vi-VN" sz="1050" dirty="0">
                <a:solidFill>
                  <a:schemeClr val="bg1"/>
                </a:solidFill>
                <a:latin typeface="Montserrat" pitchFamily="2" charset="77"/>
              </a:rPr>
              <a:t>- Tối đa hóa lượt tiếp cận và tương tác với đối tượng mục tiêu</a:t>
            </a:r>
          </a:p>
          <a:p>
            <a:r>
              <a:rPr lang="vi-VN" sz="1050" dirty="0">
                <a:solidFill>
                  <a:schemeClr val="bg1"/>
                </a:solidFill>
                <a:latin typeface="Montserrat" pitchFamily="2" charset="77"/>
              </a:rPr>
              <a:t>- Truyền thông về điểm khác biệt của sản phẩm</a:t>
            </a:r>
          </a:p>
          <a:p>
            <a:r>
              <a:rPr lang="vi-VN" sz="1050" dirty="0">
                <a:solidFill>
                  <a:schemeClr val="bg1"/>
                </a:solidFill>
                <a:latin typeface="Montserrat" pitchFamily="2" charset="77"/>
              </a:rPr>
              <a:t>- Tạo ra nhu cầu cấp thiết khiến khách hàng để lại thông tin</a:t>
            </a:r>
          </a:p>
          <a:p>
            <a:r>
              <a:rPr lang="vi-VN" sz="1050" dirty="0">
                <a:solidFill>
                  <a:schemeClr val="bg1"/>
                </a:solidFill>
                <a:latin typeface="Montserrat" pitchFamily="2" charset="77"/>
              </a:rPr>
              <a:t>cho sales chăm sóc</a:t>
            </a:r>
            <a:endParaRPr lang="x-none" sz="1050" i="1" dirty="0">
              <a:solidFill>
                <a:schemeClr val="bg1"/>
              </a:solidFill>
              <a:latin typeface="Montserrat Thin" pitchFamily="2" charset="77"/>
            </a:endParaRPr>
          </a:p>
        </p:txBody>
      </p:sp>
      <p:sp>
        <p:nvSpPr>
          <p:cNvPr id="18" name="TextBox 17">
            <a:extLst>
              <a:ext uri="{FF2B5EF4-FFF2-40B4-BE49-F238E27FC236}">
                <a16:creationId xmlns="" xmlns:a16="http://schemas.microsoft.com/office/drawing/2014/main" id="{B5798574-C2BA-2451-EF8D-A4A4A017A6F6}"/>
              </a:ext>
            </a:extLst>
          </p:cNvPr>
          <p:cNvSpPr txBox="1"/>
          <p:nvPr/>
        </p:nvSpPr>
        <p:spPr>
          <a:xfrm>
            <a:off x="464370" y="5162771"/>
            <a:ext cx="4707925" cy="577081"/>
          </a:xfrm>
          <a:prstGeom prst="rect">
            <a:avLst/>
          </a:prstGeom>
          <a:noFill/>
        </p:spPr>
        <p:txBody>
          <a:bodyPr wrap="square" rtlCol="0">
            <a:spAutoFit/>
          </a:bodyPr>
          <a:lstStyle/>
          <a:p>
            <a:r>
              <a:rPr lang="vi-VN" sz="1050" i="1" dirty="0">
                <a:solidFill>
                  <a:schemeClr val="bg1"/>
                </a:solidFill>
                <a:latin typeface="Montserrat Thin" pitchFamily="2" charset="77"/>
              </a:rPr>
              <a:t>- Maximize Reach and Engagement to target audiences.</a:t>
            </a:r>
          </a:p>
          <a:p>
            <a:r>
              <a:rPr lang="vi-VN" sz="1050" i="1" dirty="0">
                <a:solidFill>
                  <a:schemeClr val="bg1"/>
                </a:solidFill>
                <a:latin typeface="Montserrat Thin" pitchFamily="2" charset="77"/>
              </a:rPr>
              <a:t>- Educate users with product USPs</a:t>
            </a:r>
          </a:p>
          <a:p>
            <a:r>
              <a:rPr lang="vi-VN" sz="1050" i="1" dirty="0">
                <a:solidFill>
                  <a:schemeClr val="bg1"/>
                </a:solidFill>
                <a:latin typeface="Montserrat Thin" pitchFamily="2" charset="77"/>
              </a:rPr>
              <a:t>- Persuade them leave their information for sale guys to contact</a:t>
            </a:r>
            <a:endParaRPr lang="x-none" sz="1050" i="1" dirty="0">
              <a:solidFill>
                <a:schemeClr val="bg1"/>
              </a:solidFill>
              <a:latin typeface="Montserrat Thin" pitchFamily="2" charset="77"/>
            </a:endParaRPr>
          </a:p>
        </p:txBody>
      </p:sp>
      <p:grpSp>
        <p:nvGrpSpPr>
          <p:cNvPr id="21" name="Group 20">
            <a:extLst>
              <a:ext uri="{FF2B5EF4-FFF2-40B4-BE49-F238E27FC236}">
                <a16:creationId xmlns="" xmlns:a16="http://schemas.microsoft.com/office/drawing/2014/main" id="{F415CDEB-2A4D-0B1B-F371-0D7F8727761D}"/>
              </a:ext>
            </a:extLst>
          </p:cNvPr>
          <p:cNvGrpSpPr/>
          <p:nvPr/>
        </p:nvGrpSpPr>
        <p:grpSpPr>
          <a:xfrm>
            <a:off x="5768438" y="1510142"/>
            <a:ext cx="4873425" cy="1286643"/>
            <a:chOff x="5780797" y="1510142"/>
            <a:chExt cx="4873425" cy="1286643"/>
          </a:xfrm>
        </p:grpSpPr>
        <p:sp>
          <p:nvSpPr>
            <p:cNvPr id="3" name="Rectangle 2">
              <a:extLst>
                <a:ext uri="{FF2B5EF4-FFF2-40B4-BE49-F238E27FC236}">
                  <a16:creationId xmlns="" xmlns:a16="http://schemas.microsoft.com/office/drawing/2014/main" id="{1D3488EE-BD1D-C364-12D6-8FEB3CFA9BEA}"/>
                </a:ext>
              </a:extLst>
            </p:cNvPr>
            <p:cNvSpPr/>
            <p:nvPr/>
          </p:nvSpPr>
          <p:spPr>
            <a:xfrm>
              <a:off x="5780797" y="1510142"/>
              <a:ext cx="4873425" cy="1286643"/>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12" name="TextBox 11">
              <a:extLst>
                <a:ext uri="{FF2B5EF4-FFF2-40B4-BE49-F238E27FC236}">
                  <a16:creationId xmlns="" xmlns:a16="http://schemas.microsoft.com/office/drawing/2014/main" id="{B69672E5-CD19-9082-916D-429929224CF7}"/>
                </a:ext>
              </a:extLst>
            </p:cNvPr>
            <p:cNvSpPr txBox="1"/>
            <p:nvPr/>
          </p:nvSpPr>
          <p:spPr>
            <a:xfrm>
              <a:off x="5890126" y="1568687"/>
              <a:ext cx="1449788" cy="738664"/>
            </a:xfrm>
            <a:prstGeom prst="rect">
              <a:avLst/>
            </a:prstGeom>
            <a:noFill/>
          </p:spPr>
          <p:txBody>
            <a:bodyPr wrap="square" rtlCol="0">
              <a:spAutoFit/>
            </a:bodyPr>
            <a:lstStyle/>
            <a:p>
              <a:r>
                <a:rPr lang="vi-VN" sz="1400" b="1" dirty="0">
                  <a:latin typeface="Montserrat SemiBold" pitchFamily="2" charset="77"/>
                </a:rPr>
                <a:t>4</a:t>
              </a:r>
            </a:p>
            <a:p>
              <a:r>
                <a:rPr lang="vi-VN" sz="1400" b="1" dirty="0">
                  <a:latin typeface="Montserrat SemiBold" pitchFamily="2" charset="77"/>
                </a:rPr>
                <a:t>MẪU XE/CAR MODELS</a:t>
              </a:r>
            </a:p>
          </p:txBody>
        </p:sp>
        <p:sp>
          <p:nvSpPr>
            <p:cNvPr id="19" name="TextBox 18">
              <a:extLst>
                <a:ext uri="{FF2B5EF4-FFF2-40B4-BE49-F238E27FC236}">
                  <a16:creationId xmlns="" xmlns:a16="http://schemas.microsoft.com/office/drawing/2014/main" id="{08B9878B-06BC-7741-FBFF-85938437AAF8}"/>
                </a:ext>
              </a:extLst>
            </p:cNvPr>
            <p:cNvSpPr txBox="1"/>
            <p:nvPr/>
          </p:nvSpPr>
          <p:spPr>
            <a:xfrm>
              <a:off x="7686720" y="1568687"/>
              <a:ext cx="1338329" cy="1169551"/>
            </a:xfrm>
            <a:prstGeom prst="rect">
              <a:avLst/>
            </a:prstGeom>
            <a:noFill/>
          </p:spPr>
          <p:txBody>
            <a:bodyPr wrap="square" rtlCol="0">
              <a:spAutoFit/>
            </a:bodyPr>
            <a:lstStyle/>
            <a:p>
              <a:r>
                <a:rPr lang="vi-VN" sz="1400" b="1" dirty="0">
                  <a:latin typeface="Montserrat SemiBold" pitchFamily="2" charset="77"/>
                </a:rPr>
                <a:t>66%</a:t>
              </a:r>
            </a:p>
            <a:p>
              <a:r>
                <a:rPr lang="vi-VN" sz="1400" b="1" dirty="0">
                  <a:latin typeface="Montserrat SemiBold" pitchFamily="2" charset="77"/>
                </a:rPr>
                <a:t>LEADs chất lượng/</a:t>
              </a:r>
            </a:p>
            <a:p>
              <a:r>
                <a:rPr lang="vi-VN" sz="1400" b="1" dirty="0">
                  <a:latin typeface="Montserrat SemiBold" pitchFamily="2" charset="77"/>
                </a:rPr>
                <a:t>Qualified LEADs</a:t>
              </a:r>
            </a:p>
          </p:txBody>
        </p:sp>
        <p:sp>
          <p:nvSpPr>
            <p:cNvPr id="20" name="TextBox 19">
              <a:extLst>
                <a:ext uri="{FF2B5EF4-FFF2-40B4-BE49-F238E27FC236}">
                  <a16:creationId xmlns="" xmlns:a16="http://schemas.microsoft.com/office/drawing/2014/main" id="{D0D83B5F-EE58-48EA-9A17-182DB53D1103}"/>
                </a:ext>
              </a:extLst>
            </p:cNvPr>
            <p:cNvSpPr txBox="1"/>
            <p:nvPr/>
          </p:nvSpPr>
          <p:spPr>
            <a:xfrm>
              <a:off x="9371855" y="1568687"/>
              <a:ext cx="1122040" cy="738664"/>
            </a:xfrm>
            <a:prstGeom prst="rect">
              <a:avLst/>
            </a:prstGeom>
            <a:noFill/>
          </p:spPr>
          <p:txBody>
            <a:bodyPr wrap="square" rtlCol="0">
              <a:spAutoFit/>
            </a:bodyPr>
            <a:lstStyle/>
            <a:p>
              <a:r>
                <a:rPr lang="vi-VN" sz="1400" b="1" dirty="0">
                  <a:latin typeface="Montserrat SemiBold" pitchFamily="2" charset="77"/>
                </a:rPr>
                <a:t>&gt;100,000</a:t>
              </a:r>
            </a:p>
            <a:p>
              <a:r>
                <a:rPr lang="vi-VN" sz="1400" b="1" dirty="0">
                  <a:latin typeface="Montserrat SemiBold" pitchFamily="2" charset="77"/>
                </a:rPr>
                <a:t>Raw LEADS</a:t>
              </a:r>
            </a:p>
          </p:txBody>
        </p:sp>
      </p:grpSp>
      <p:pic>
        <p:nvPicPr>
          <p:cNvPr id="24" name="Picture 23">
            <a:extLst>
              <a:ext uri="{FF2B5EF4-FFF2-40B4-BE49-F238E27FC236}">
                <a16:creationId xmlns="" xmlns:a16="http://schemas.microsoft.com/office/drawing/2014/main" id="{2B7FB1AD-6523-EE5E-3C90-430A65BB63CD}"/>
              </a:ext>
            </a:extLst>
          </p:cNvPr>
          <p:cNvPicPr>
            <a:picLocks noChangeAspect="1"/>
          </p:cNvPicPr>
          <p:nvPr/>
        </p:nvPicPr>
        <p:blipFill rotWithShape="1">
          <a:blip r:embed="rId2"/>
          <a:srcRect r="77777"/>
          <a:stretch/>
        </p:blipFill>
        <p:spPr>
          <a:xfrm>
            <a:off x="7341525" y="2992106"/>
            <a:ext cx="1727249" cy="1524664"/>
          </a:xfrm>
          <a:prstGeom prst="rect">
            <a:avLst/>
          </a:prstGeom>
        </p:spPr>
      </p:pic>
      <p:pic>
        <p:nvPicPr>
          <p:cNvPr id="25" name="Picture 24">
            <a:extLst>
              <a:ext uri="{FF2B5EF4-FFF2-40B4-BE49-F238E27FC236}">
                <a16:creationId xmlns="" xmlns:a16="http://schemas.microsoft.com/office/drawing/2014/main" id="{DBEFEEE6-2E69-9ADE-FE05-88910239B6DE}"/>
              </a:ext>
            </a:extLst>
          </p:cNvPr>
          <p:cNvPicPr>
            <a:picLocks noChangeAspect="1"/>
          </p:cNvPicPr>
          <p:nvPr/>
        </p:nvPicPr>
        <p:blipFill rotWithShape="1">
          <a:blip r:embed="rId2"/>
          <a:srcRect l="27257"/>
          <a:stretch/>
        </p:blipFill>
        <p:spPr>
          <a:xfrm>
            <a:off x="5306155" y="4585526"/>
            <a:ext cx="5653854" cy="1524664"/>
          </a:xfrm>
          <a:prstGeom prst="rect">
            <a:avLst/>
          </a:prstGeom>
        </p:spPr>
      </p:pic>
      <p:sp>
        <p:nvSpPr>
          <p:cNvPr id="9" name="Oval 8">
            <a:extLst>
              <a:ext uri="{FF2B5EF4-FFF2-40B4-BE49-F238E27FC236}">
                <a16:creationId xmlns="" xmlns:a16="http://schemas.microsoft.com/office/drawing/2014/main" id="{613E6E31-0A5E-C0E4-5A13-A62A71A3B63F}"/>
              </a:ext>
            </a:extLst>
          </p:cNvPr>
          <p:cNvSpPr/>
          <p:nvPr/>
        </p:nvSpPr>
        <p:spPr>
          <a:xfrm>
            <a:off x="10814443" y="1484659"/>
            <a:ext cx="4070328" cy="4070328"/>
          </a:xfrm>
          <a:prstGeom prst="ellipse">
            <a:avLst/>
          </a:prstGeom>
          <a:gradFill>
            <a:gsLst>
              <a:gs pos="0">
                <a:schemeClr val="accent1">
                  <a:lumMod val="5000"/>
                  <a:lumOff val="95000"/>
                </a:schemeClr>
              </a:gs>
              <a:gs pos="58000">
                <a:srgbClr val="7BC144">
                  <a:alpha val="63233"/>
                </a:srgbClr>
              </a:gs>
              <a:gs pos="83000">
                <a:srgbClr val="7BC144">
                  <a:alpha val="74035"/>
                </a:srgbClr>
              </a:gs>
              <a:gs pos="100000">
                <a:srgbClr val="7BC144">
                  <a:alpha val="70444"/>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 name="Oval 9">
            <a:extLst>
              <a:ext uri="{FF2B5EF4-FFF2-40B4-BE49-F238E27FC236}">
                <a16:creationId xmlns="" xmlns:a16="http://schemas.microsoft.com/office/drawing/2014/main" id="{D9253317-CD06-6EA9-9B9F-1DB7FC7285EB}"/>
              </a:ext>
            </a:extLst>
          </p:cNvPr>
          <p:cNvSpPr/>
          <p:nvPr/>
        </p:nvSpPr>
        <p:spPr>
          <a:xfrm>
            <a:off x="12535116" y="3205332"/>
            <a:ext cx="628980" cy="6289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Tree>
    <p:extLst>
      <p:ext uri="{BB962C8B-B14F-4D97-AF65-F5344CB8AC3E}">
        <p14:creationId xmlns:p14="http://schemas.microsoft.com/office/powerpoint/2010/main" val="18785297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 xmlns:a16="http://schemas.microsoft.com/office/drawing/2014/main" id="{1C92B632-8E86-A800-F257-C2C1CDE65846}"/>
              </a:ext>
            </a:extLst>
          </p:cNvPr>
          <p:cNvSpPr/>
          <p:nvPr/>
        </p:nvSpPr>
        <p:spPr>
          <a:xfrm>
            <a:off x="10814443" y="1484659"/>
            <a:ext cx="4070328" cy="4070328"/>
          </a:xfrm>
          <a:prstGeom prst="ellipse">
            <a:avLst/>
          </a:prstGeom>
          <a:gradFill>
            <a:gsLst>
              <a:gs pos="0">
                <a:schemeClr val="accent1">
                  <a:lumMod val="5000"/>
                  <a:lumOff val="95000"/>
                </a:schemeClr>
              </a:gs>
              <a:gs pos="58000">
                <a:srgbClr val="7BC144">
                  <a:alpha val="63233"/>
                </a:srgbClr>
              </a:gs>
              <a:gs pos="83000">
                <a:srgbClr val="7BC144">
                  <a:alpha val="74035"/>
                </a:srgbClr>
              </a:gs>
              <a:gs pos="100000">
                <a:srgbClr val="7BC144">
                  <a:alpha val="70444"/>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4" name="Oval 13">
            <a:extLst>
              <a:ext uri="{FF2B5EF4-FFF2-40B4-BE49-F238E27FC236}">
                <a16:creationId xmlns="" xmlns:a16="http://schemas.microsoft.com/office/drawing/2014/main" id="{605D7AC3-7027-84C9-46E8-BA0EFAFE5188}"/>
              </a:ext>
            </a:extLst>
          </p:cNvPr>
          <p:cNvSpPr/>
          <p:nvPr/>
        </p:nvSpPr>
        <p:spPr>
          <a:xfrm>
            <a:off x="12535116" y="3205332"/>
            <a:ext cx="628980" cy="6289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 name="Rectangle 2">
            <a:extLst>
              <a:ext uri="{FF2B5EF4-FFF2-40B4-BE49-F238E27FC236}">
                <a16:creationId xmlns="" xmlns:a16="http://schemas.microsoft.com/office/drawing/2014/main" id="{1D3488EE-BD1D-C364-12D6-8FEB3CFA9BEA}"/>
              </a:ext>
            </a:extLst>
          </p:cNvPr>
          <p:cNvSpPr/>
          <p:nvPr/>
        </p:nvSpPr>
        <p:spPr>
          <a:xfrm>
            <a:off x="679250" y="4455821"/>
            <a:ext cx="5042302" cy="1286643"/>
          </a:xfrm>
          <a:prstGeom prst="rect">
            <a:avLst/>
          </a:prstGeom>
          <a:gradFill flip="none" rotWithShape="1">
            <a:gsLst>
              <a:gs pos="0">
                <a:srgbClr val="7BC144">
                  <a:tint val="66000"/>
                  <a:satMod val="160000"/>
                </a:srgbClr>
              </a:gs>
              <a:gs pos="50000">
                <a:srgbClr val="7BC144">
                  <a:tint val="44500"/>
                  <a:satMod val="160000"/>
                </a:srgbClr>
              </a:gs>
              <a:gs pos="100000">
                <a:srgbClr val="7BC144">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x-none" sz="1400" dirty="0">
              <a:solidFill>
                <a:schemeClr val="tx1"/>
              </a:solidFill>
              <a:latin typeface="Montserrat" pitchFamily="2" charset="77"/>
            </a:endParaRPr>
          </a:p>
        </p:txBody>
      </p:sp>
      <p:sp>
        <p:nvSpPr>
          <p:cNvPr id="8" name="Rectangle 7">
            <a:extLst>
              <a:ext uri="{FF2B5EF4-FFF2-40B4-BE49-F238E27FC236}">
                <a16:creationId xmlns="" xmlns:a16="http://schemas.microsoft.com/office/drawing/2014/main" id="{379A8B4B-B044-0BC8-2FD7-9DB5193DEEC3}"/>
              </a:ext>
            </a:extLst>
          </p:cNvPr>
          <p:cNvSpPr/>
          <p:nvPr/>
        </p:nvSpPr>
        <p:spPr>
          <a:xfrm>
            <a:off x="679250" y="1847568"/>
            <a:ext cx="5042302" cy="2217801"/>
          </a:xfrm>
          <a:prstGeom prst="rect">
            <a:avLst/>
          </a:prstGeom>
          <a:gradFill flip="none" rotWithShape="1">
            <a:gsLst>
              <a:gs pos="0">
                <a:srgbClr val="27509D"/>
              </a:gs>
              <a:gs pos="50000">
                <a:schemeClr val="accent1">
                  <a:lumMod val="60000"/>
                  <a:lumOff val="40000"/>
                </a:schemeClr>
              </a:gs>
              <a:gs pos="100000">
                <a:schemeClr val="accent1">
                  <a:tint val="23500"/>
                  <a:satMod val="16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dirty="0">
              <a:solidFill>
                <a:schemeClr val="bg1"/>
              </a:solidFill>
              <a:latin typeface="Montserrat" pitchFamily="2" charset="77"/>
            </a:endParaRPr>
          </a:p>
        </p:txBody>
      </p:sp>
      <p:cxnSp>
        <p:nvCxnSpPr>
          <p:cNvPr id="4" name="Straight Connector 3">
            <a:extLst>
              <a:ext uri="{FF2B5EF4-FFF2-40B4-BE49-F238E27FC236}">
                <a16:creationId xmlns="" xmlns:a16="http://schemas.microsoft.com/office/drawing/2014/main" id="{8FC2860E-2DD2-762A-5D82-4D69161D66D4}"/>
              </a:ext>
            </a:extLst>
          </p:cNvPr>
          <p:cNvCxnSpPr>
            <a:cxnSpLocks/>
          </p:cNvCxnSpPr>
          <p:nvPr/>
        </p:nvCxnSpPr>
        <p:spPr>
          <a:xfrm>
            <a:off x="3200400" y="604629"/>
            <a:ext cx="8413531" cy="0"/>
          </a:xfrm>
          <a:prstGeom prst="line">
            <a:avLst/>
          </a:prstGeom>
          <a:ln w="19050">
            <a:solidFill>
              <a:srgbClr val="27509D"/>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 xmlns:a16="http://schemas.microsoft.com/office/drawing/2014/main" id="{460E67A5-42E4-5067-EE7C-B9330847107B}"/>
              </a:ext>
            </a:extLst>
          </p:cNvPr>
          <p:cNvSpPr txBox="1"/>
          <p:nvPr/>
        </p:nvSpPr>
        <p:spPr>
          <a:xfrm>
            <a:off x="282715" y="477671"/>
            <a:ext cx="3263674" cy="253916"/>
          </a:xfrm>
          <a:prstGeom prst="rect">
            <a:avLst/>
          </a:prstGeom>
          <a:noFill/>
        </p:spPr>
        <p:txBody>
          <a:bodyPr wrap="square" rtlCol="0">
            <a:spAutoFit/>
          </a:bodyPr>
          <a:lstStyle/>
          <a:p>
            <a:r>
              <a:rPr lang="vi-VN" sz="1050" dirty="0" smtClean="0">
                <a:latin typeface="Montserrat Thin" pitchFamily="2" charset="77"/>
              </a:rPr>
              <a:t>NEXUS </a:t>
            </a:r>
            <a:r>
              <a:rPr lang="x-none" sz="1050" dirty="0" smtClean="0">
                <a:latin typeface="Montserrat Thin" pitchFamily="2" charset="77"/>
              </a:rPr>
              <a:t> </a:t>
            </a:r>
            <a:r>
              <a:rPr lang="x-none" sz="1050" dirty="0">
                <a:latin typeface="Montserrat Thin" pitchFamily="2" charset="77"/>
              </a:rPr>
              <a:t>INTRODUCTION 2024</a:t>
            </a:r>
          </a:p>
        </p:txBody>
      </p:sp>
      <p:sp>
        <p:nvSpPr>
          <p:cNvPr id="2" name="TextBox 1">
            <a:extLst>
              <a:ext uri="{FF2B5EF4-FFF2-40B4-BE49-F238E27FC236}">
                <a16:creationId xmlns="" xmlns:a16="http://schemas.microsoft.com/office/drawing/2014/main" id="{3B4233E2-F69C-9AFB-B0E6-19F0EBDB3F4D}"/>
              </a:ext>
            </a:extLst>
          </p:cNvPr>
          <p:cNvSpPr txBox="1"/>
          <p:nvPr/>
        </p:nvSpPr>
        <p:spPr>
          <a:xfrm>
            <a:off x="282715" y="859255"/>
            <a:ext cx="4318649" cy="523220"/>
          </a:xfrm>
          <a:prstGeom prst="rect">
            <a:avLst/>
          </a:prstGeom>
          <a:noFill/>
        </p:spPr>
        <p:txBody>
          <a:bodyPr wrap="square" rtlCol="0">
            <a:spAutoFit/>
          </a:bodyPr>
          <a:lstStyle/>
          <a:p>
            <a:r>
              <a:rPr lang="en-US" sz="2800" b="1" dirty="0">
                <a:solidFill>
                  <a:srgbClr val="7BC144"/>
                </a:solidFill>
                <a:latin typeface="Montserrat SemiBold" pitchFamily="2" charset="77"/>
              </a:rPr>
              <a:t>CASESTUDY</a:t>
            </a:r>
            <a:endParaRPr lang="x-none" sz="2800" b="1" dirty="0">
              <a:solidFill>
                <a:srgbClr val="7BC144"/>
              </a:solidFill>
              <a:latin typeface="Montserrat SemiBold" pitchFamily="2" charset="77"/>
            </a:endParaRPr>
          </a:p>
        </p:txBody>
      </p:sp>
      <p:sp>
        <p:nvSpPr>
          <p:cNvPr id="6" name="TextBox 5">
            <a:extLst>
              <a:ext uri="{FF2B5EF4-FFF2-40B4-BE49-F238E27FC236}">
                <a16:creationId xmlns="" xmlns:a16="http://schemas.microsoft.com/office/drawing/2014/main" id="{A6CAA698-5632-09D5-F08F-41736B6F0937}"/>
              </a:ext>
            </a:extLst>
          </p:cNvPr>
          <p:cNvSpPr txBox="1"/>
          <p:nvPr/>
        </p:nvSpPr>
        <p:spPr>
          <a:xfrm>
            <a:off x="844751" y="2093730"/>
            <a:ext cx="4707924" cy="738664"/>
          </a:xfrm>
          <a:prstGeom prst="rect">
            <a:avLst/>
          </a:prstGeom>
          <a:noFill/>
        </p:spPr>
        <p:txBody>
          <a:bodyPr wrap="square" rtlCol="0">
            <a:spAutoFit/>
          </a:bodyPr>
          <a:lstStyle/>
          <a:p>
            <a:r>
              <a:rPr lang="vi-VN" sz="1050" b="1" dirty="0">
                <a:solidFill>
                  <a:schemeClr val="bg1"/>
                </a:solidFill>
                <a:latin typeface="Montserrat" pitchFamily="2" charset="77"/>
              </a:rPr>
              <a:t>YÊU CẦU NHÃN HÀNG/BRAND NEEDS</a:t>
            </a:r>
          </a:p>
          <a:p>
            <a:r>
              <a:rPr lang="vi-VN" sz="1050" dirty="0">
                <a:solidFill>
                  <a:schemeClr val="bg1"/>
                </a:solidFill>
                <a:latin typeface="Montserrat Thin" pitchFamily="2" charset="77"/>
              </a:rPr>
              <a:t>- Đẩy thứ hạng từ khóa các chủ đề: Thẻ, các sản phẩm doanh nghiệp:</a:t>
            </a:r>
          </a:p>
          <a:p>
            <a:r>
              <a:rPr lang="vi-VN" sz="1050" dirty="0">
                <a:solidFill>
                  <a:schemeClr val="bg1"/>
                </a:solidFill>
                <a:latin typeface="Montserrat Thin" pitchFamily="2" charset="77"/>
              </a:rPr>
              <a:t>Vay doanh nghiệp, vay cá nhân càng cao càng tốt.</a:t>
            </a:r>
          </a:p>
          <a:p>
            <a:r>
              <a:rPr lang="vi-VN" sz="1050" dirty="0">
                <a:solidFill>
                  <a:schemeClr val="bg1"/>
                </a:solidFill>
                <a:latin typeface="Montserrat Thin" pitchFamily="2" charset="77"/>
              </a:rPr>
              <a:t>- Trong đó KPI ranking cam kết đạt sau 12 tháng là:</a:t>
            </a:r>
            <a:endParaRPr lang="x-none" sz="1050" i="1" dirty="0">
              <a:solidFill>
                <a:schemeClr val="bg1"/>
              </a:solidFill>
              <a:latin typeface="Montserrat Thin" pitchFamily="2" charset="77"/>
            </a:endParaRPr>
          </a:p>
        </p:txBody>
      </p:sp>
      <p:sp>
        <p:nvSpPr>
          <p:cNvPr id="7" name="TextBox 6">
            <a:extLst>
              <a:ext uri="{FF2B5EF4-FFF2-40B4-BE49-F238E27FC236}">
                <a16:creationId xmlns="" xmlns:a16="http://schemas.microsoft.com/office/drawing/2014/main" id="{3DFF65BC-76D0-A5E1-A353-63D46222560C}"/>
              </a:ext>
            </a:extLst>
          </p:cNvPr>
          <p:cNvSpPr txBox="1"/>
          <p:nvPr/>
        </p:nvSpPr>
        <p:spPr>
          <a:xfrm>
            <a:off x="844750" y="2942742"/>
            <a:ext cx="4707925" cy="577081"/>
          </a:xfrm>
          <a:prstGeom prst="rect">
            <a:avLst/>
          </a:prstGeom>
          <a:noFill/>
        </p:spPr>
        <p:txBody>
          <a:bodyPr wrap="square" rtlCol="0">
            <a:spAutoFit/>
          </a:bodyPr>
          <a:lstStyle/>
          <a:p>
            <a:r>
              <a:rPr lang="vi-VN" sz="1050" i="1" dirty="0">
                <a:solidFill>
                  <a:schemeClr val="bg1"/>
                </a:solidFill>
                <a:latin typeface="Montserrat Thin" pitchFamily="2" charset="77"/>
              </a:rPr>
              <a:t>- Push keyword rankings for topics: Cards, business products:</a:t>
            </a:r>
          </a:p>
          <a:p>
            <a:r>
              <a:rPr lang="vi-VN" sz="1050" i="1" dirty="0">
                <a:solidFill>
                  <a:schemeClr val="bg1"/>
                </a:solidFill>
                <a:latin typeface="Montserrat Thin" pitchFamily="2" charset="77"/>
              </a:rPr>
              <a:t>Business loans, personal loans as high as possible.</a:t>
            </a:r>
          </a:p>
          <a:p>
            <a:r>
              <a:rPr lang="vi-VN" sz="1050" i="1" dirty="0">
                <a:solidFill>
                  <a:schemeClr val="bg1"/>
                </a:solidFill>
                <a:latin typeface="Montserrat Thin" pitchFamily="2" charset="77"/>
              </a:rPr>
              <a:t>- the KPI rankings committed to achieving after 12 months are:</a:t>
            </a:r>
            <a:endParaRPr lang="x-none" sz="1050" i="1" dirty="0">
              <a:solidFill>
                <a:schemeClr val="bg1"/>
              </a:solidFill>
              <a:latin typeface="Montserrat Thin" pitchFamily="2" charset="77"/>
            </a:endParaRPr>
          </a:p>
        </p:txBody>
      </p:sp>
      <p:pic>
        <p:nvPicPr>
          <p:cNvPr id="10" name="Picture 9">
            <a:extLst>
              <a:ext uri="{FF2B5EF4-FFF2-40B4-BE49-F238E27FC236}">
                <a16:creationId xmlns="" xmlns:a16="http://schemas.microsoft.com/office/drawing/2014/main" id="{0415C10B-FB66-A579-1505-8713DF22BE4A}"/>
              </a:ext>
            </a:extLst>
          </p:cNvPr>
          <p:cNvPicPr>
            <a:picLocks noChangeAspect="1"/>
          </p:cNvPicPr>
          <p:nvPr/>
        </p:nvPicPr>
        <p:blipFill>
          <a:blip r:embed="rId2"/>
          <a:stretch>
            <a:fillRect/>
          </a:stretch>
        </p:blipFill>
        <p:spPr>
          <a:xfrm>
            <a:off x="6755580" y="2459004"/>
            <a:ext cx="3523946" cy="3498715"/>
          </a:xfrm>
          <a:prstGeom prst="rect">
            <a:avLst/>
          </a:prstGeom>
        </p:spPr>
      </p:pic>
      <p:sp>
        <p:nvSpPr>
          <p:cNvPr id="11" name="TextBox 10">
            <a:extLst>
              <a:ext uri="{FF2B5EF4-FFF2-40B4-BE49-F238E27FC236}">
                <a16:creationId xmlns="" xmlns:a16="http://schemas.microsoft.com/office/drawing/2014/main" id="{00533554-E048-7A69-6FB2-C59E489CC503}"/>
              </a:ext>
            </a:extLst>
          </p:cNvPr>
          <p:cNvSpPr txBox="1"/>
          <p:nvPr/>
        </p:nvSpPr>
        <p:spPr>
          <a:xfrm>
            <a:off x="844750" y="3598231"/>
            <a:ext cx="3593188" cy="307777"/>
          </a:xfrm>
          <a:prstGeom prst="rect">
            <a:avLst/>
          </a:prstGeom>
          <a:noFill/>
        </p:spPr>
        <p:txBody>
          <a:bodyPr wrap="square" rtlCol="0">
            <a:spAutoFit/>
          </a:bodyPr>
          <a:lstStyle/>
          <a:p>
            <a:pPr algn="ctr"/>
            <a:r>
              <a:rPr lang="en-US" sz="1400" b="1" dirty="0">
                <a:solidFill>
                  <a:schemeClr val="bg1"/>
                </a:solidFill>
                <a:latin typeface="Montserrat SemiBold" pitchFamily="2" charset="77"/>
              </a:rPr>
              <a:t>TOP 5: 25% TOP 10: 50% TOP 15: 25%</a:t>
            </a:r>
            <a:endParaRPr lang="x-none" sz="1400" b="1" dirty="0">
              <a:solidFill>
                <a:schemeClr val="bg1"/>
              </a:solidFill>
              <a:latin typeface="Montserrat SemiBold" pitchFamily="2" charset="77"/>
            </a:endParaRPr>
          </a:p>
        </p:txBody>
      </p:sp>
      <p:sp>
        <p:nvSpPr>
          <p:cNvPr id="12" name="TextBox 11">
            <a:extLst>
              <a:ext uri="{FF2B5EF4-FFF2-40B4-BE49-F238E27FC236}">
                <a16:creationId xmlns="" xmlns:a16="http://schemas.microsoft.com/office/drawing/2014/main" id="{B69672E5-CD19-9082-916D-429929224CF7}"/>
              </a:ext>
            </a:extLst>
          </p:cNvPr>
          <p:cNvSpPr txBox="1"/>
          <p:nvPr/>
        </p:nvSpPr>
        <p:spPr>
          <a:xfrm>
            <a:off x="844750" y="4530462"/>
            <a:ext cx="3593188" cy="1169551"/>
          </a:xfrm>
          <a:prstGeom prst="rect">
            <a:avLst/>
          </a:prstGeom>
          <a:noFill/>
        </p:spPr>
        <p:txBody>
          <a:bodyPr wrap="square" rtlCol="0">
            <a:spAutoFit/>
          </a:bodyPr>
          <a:lstStyle/>
          <a:p>
            <a:r>
              <a:rPr lang="vi-VN" sz="1400" b="1" dirty="0">
                <a:latin typeface="Montserrat SemiBold" pitchFamily="2" charset="77"/>
              </a:rPr>
              <a:t>110,000</a:t>
            </a:r>
          </a:p>
          <a:p>
            <a:r>
              <a:rPr lang="vi-VN" sz="1400" b="1" dirty="0">
                <a:latin typeface="Montserrat SemiBold" pitchFamily="2" charset="77"/>
              </a:rPr>
              <a:t>ORGANIC TRAFFIC KPI</a:t>
            </a:r>
          </a:p>
          <a:p>
            <a:endParaRPr lang="vi-VN" sz="1400" b="1" dirty="0">
              <a:latin typeface="Montserrat SemiBold" pitchFamily="2" charset="77"/>
            </a:endParaRPr>
          </a:p>
          <a:p>
            <a:r>
              <a:rPr lang="vi-VN" sz="1400" b="1" dirty="0">
                <a:latin typeface="Montserrat SemiBold" pitchFamily="2" charset="77"/>
              </a:rPr>
              <a:t>176,413</a:t>
            </a:r>
          </a:p>
          <a:p>
            <a:r>
              <a:rPr lang="vi-VN" sz="1400" b="1" dirty="0">
                <a:latin typeface="Montserrat SemiBold" pitchFamily="2" charset="77"/>
              </a:rPr>
              <a:t>ACTUAL ORGANIC TRAFFIC</a:t>
            </a:r>
          </a:p>
        </p:txBody>
      </p:sp>
      <p:sp>
        <p:nvSpPr>
          <p:cNvPr id="13" name="TextBox 12">
            <a:extLst>
              <a:ext uri="{FF2B5EF4-FFF2-40B4-BE49-F238E27FC236}">
                <a16:creationId xmlns="" xmlns:a16="http://schemas.microsoft.com/office/drawing/2014/main" id="{02AAF29C-AFC1-5047-CD12-899C5B210ABF}"/>
              </a:ext>
            </a:extLst>
          </p:cNvPr>
          <p:cNvSpPr txBox="1"/>
          <p:nvPr/>
        </p:nvSpPr>
        <p:spPr>
          <a:xfrm>
            <a:off x="3924958" y="4853627"/>
            <a:ext cx="1536728" cy="523220"/>
          </a:xfrm>
          <a:prstGeom prst="rect">
            <a:avLst/>
          </a:prstGeom>
          <a:noFill/>
        </p:spPr>
        <p:txBody>
          <a:bodyPr wrap="square" rtlCol="0">
            <a:spAutoFit/>
          </a:bodyPr>
          <a:lstStyle/>
          <a:p>
            <a:r>
              <a:rPr lang="vi-VN" sz="1400" b="1" dirty="0">
                <a:latin typeface="Montserrat SemiBold" pitchFamily="2" charset="77"/>
              </a:rPr>
              <a:t>160% KPI</a:t>
            </a:r>
          </a:p>
          <a:p>
            <a:r>
              <a:rPr lang="vi-VN" sz="1400" b="1" dirty="0">
                <a:latin typeface="Montserrat SemiBold" pitchFamily="2" charset="77"/>
              </a:rPr>
              <a:t>ĐẠT ĐƯỢC</a:t>
            </a:r>
            <a:endParaRPr lang="x-none" sz="1400" b="1" dirty="0">
              <a:latin typeface="Montserrat SemiBold" pitchFamily="2" charset="77"/>
            </a:endParaRPr>
          </a:p>
        </p:txBody>
      </p:sp>
      <p:pic>
        <p:nvPicPr>
          <p:cNvPr id="11266" name="Picture 2" descr="Tải Logo MSB PNG Không Nền Miễn Phí Kích Thước Lớn">
            <a:extLst>
              <a:ext uri="{FF2B5EF4-FFF2-40B4-BE49-F238E27FC236}">
                <a16:creationId xmlns="" xmlns:a16="http://schemas.microsoft.com/office/drawing/2014/main" id="{051B6CE7-B90F-2913-EAF5-90FA81DEBA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769" y="1003436"/>
            <a:ext cx="2818107" cy="176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3479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514</TotalTime>
  <Words>2737</Words>
  <Application>Microsoft Office PowerPoint</Application>
  <PresentationFormat>Widescreen</PresentationFormat>
  <Paragraphs>434</Paragraphs>
  <Slides>26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Arial</vt:lpstr>
      <vt:lpstr>Calibri</vt:lpstr>
      <vt:lpstr>Calibri Light</vt:lpstr>
      <vt:lpstr>Montserrat</vt:lpstr>
      <vt:lpstr>Montserrat Black</vt:lpstr>
      <vt:lpstr>Montserrat Light</vt:lpstr>
      <vt:lpstr>Montserrat Medium</vt:lpstr>
      <vt:lpstr>Montserrat SemiBold</vt:lpstr>
      <vt:lpstr>Montserrat Thin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Admin</cp:lastModifiedBy>
  <cp:revision>13</cp:revision>
  <dcterms:created xsi:type="dcterms:W3CDTF">2024-03-06T04:47:51Z</dcterms:created>
  <dcterms:modified xsi:type="dcterms:W3CDTF">2024-07-24T07:22:39Z</dcterms:modified>
</cp:coreProperties>
</file>