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5" r:id="rId6"/>
    <p:sldId id="259" r:id="rId7"/>
  </p:sldIdLst>
  <p:sldSz cx="15621000" cy="8801100"/>
  <p:notesSz cx="6858000" cy="9144000"/>
  <p:embeddedFontLst>
    <p:embeddedFont>
      <p:font typeface="Montserrat Ultra-Bold" panose="020B0604020202020204" charset="0"/>
      <p:regular r:id="rId8"/>
    </p:embeddedFont>
    <p:embeddedFont>
      <p:font typeface="Barlow Condensed Bold" panose="020B0604020202020204" charset="0"/>
      <p:regular r:id="rId9"/>
    </p:embeddedFont>
    <p:embeddedFont>
      <p:font typeface="Montserrat Ultra-Bold Italics" panose="020B0604020202020204" charset="0"/>
      <p:regular r:id="rId10"/>
    </p:embeddedFont>
    <p:embeddedFont>
      <p:font typeface="Noto Serif Display" panose="020B0604020202020204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imes New Roman" panose="02020603050405020304" pitchFamily="18" charset="0"/>
      <p:regular r:id="rId16"/>
    </p:embeddedFont>
    <p:embeddedFont>
      <p:font typeface="Open Sans Extra Bold" panose="020B0604020202020204" charset="0"/>
      <p:regular r:id="rId17"/>
    </p:embeddedFont>
    <p:embeddedFont>
      <p:font typeface="Chonburi" panose="020B0604020202020204" charset="-34"/>
      <p:regular r:id="rId18"/>
    </p:embeddedFont>
    <p:embeddedFont>
      <p:font typeface="Montserrat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2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svg"/><Relationship Id="rId7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03951" y="5886018"/>
            <a:ext cx="150389" cy="150389"/>
          </a:xfrm>
          <a:custGeom>
            <a:avLst/>
            <a:gdLst/>
            <a:ahLst/>
            <a:cxnLst/>
            <a:rect l="l" t="t" r="r" b="b"/>
            <a:pathLst>
              <a:path w="150389" h="150389">
                <a:moveTo>
                  <a:pt x="0" y="0"/>
                </a:moveTo>
                <a:lnTo>
                  <a:pt x="150389" y="0"/>
                </a:lnTo>
                <a:lnTo>
                  <a:pt x="150389" y="150389"/>
                </a:lnTo>
                <a:lnTo>
                  <a:pt x="0" y="1503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-7020778">
            <a:off x="-3704843" y="-121482"/>
            <a:ext cx="10381966" cy="8019760"/>
          </a:xfrm>
          <a:prstGeom prst="rect">
            <a:avLst/>
          </a:prstGeom>
          <a:solidFill>
            <a:srgbClr val="213559"/>
          </a:solidFill>
        </p:spPr>
      </p:sp>
      <p:sp>
        <p:nvSpPr>
          <p:cNvPr id="4" name="AutoShape 4"/>
          <p:cNvSpPr/>
          <p:nvPr/>
        </p:nvSpPr>
        <p:spPr>
          <a:xfrm rot="-7020778">
            <a:off x="-2403233" y="-570441"/>
            <a:ext cx="13332939" cy="11018267"/>
          </a:xfrm>
          <a:prstGeom prst="rect">
            <a:avLst/>
          </a:prstGeom>
          <a:solidFill>
            <a:srgbClr val="07132B"/>
          </a:solidFill>
        </p:spPr>
      </p:sp>
      <p:sp>
        <p:nvSpPr>
          <p:cNvPr id="5" name="Freeform 5"/>
          <p:cNvSpPr/>
          <p:nvPr/>
        </p:nvSpPr>
        <p:spPr>
          <a:xfrm>
            <a:off x="10697941" y="7998936"/>
            <a:ext cx="793074" cy="131218"/>
          </a:xfrm>
          <a:custGeom>
            <a:avLst/>
            <a:gdLst/>
            <a:ahLst/>
            <a:cxnLst/>
            <a:rect l="l" t="t" r="r" b="b"/>
            <a:pathLst>
              <a:path w="793074" h="131218">
                <a:moveTo>
                  <a:pt x="0" y="0"/>
                </a:moveTo>
                <a:lnTo>
                  <a:pt x="793074" y="0"/>
                </a:lnTo>
                <a:lnTo>
                  <a:pt x="793074" y="131218"/>
                </a:lnTo>
                <a:lnTo>
                  <a:pt x="0" y="131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257620" y="8530900"/>
            <a:ext cx="40056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287303" y="7413196"/>
            <a:ext cx="346147" cy="250485"/>
          </a:xfrm>
          <a:custGeom>
            <a:avLst/>
            <a:gdLst/>
            <a:ahLst/>
            <a:cxnLst/>
            <a:rect l="l" t="t" r="r" b="b"/>
            <a:pathLst>
              <a:path w="346147" h="250485">
                <a:moveTo>
                  <a:pt x="0" y="0"/>
                </a:moveTo>
                <a:lnTo>
                  <a:pt x="346147" y="0"/>
                </a:lnTo>
                <a:lnTo>
                  <a:pt x="346147" y="250484"/>
                </a:lnTo>
                <a:lnTo>
                  <a:pt x="0" y="2504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7126" y="7930380"/>
            <a:ext cx="326324" cy="332983"/>
          </a:xfrm>
          <a:custGeom>
            <a:avLst/>
            <a:gdLst/>
            <a:ahLst/>
            <a:cxnLst/>
            <a:rect l="l" t="t" r="r" b="b"/>
            <a:pathLst>
              <a:path w="326324" h="332983">
                <a:moveTo>
                  <a:pt x="0" y="0"/>
                </a:moveTo>
                <a:lnTo>
                  <a:pt x="326324" y="0"/>
                </a:lnTo>
                <a:lnTo>
                  <a:pt x="326324" y="332984"/>
                </a:lnTo>
                <a:lnTo>
                  <a:pt x="0" y="3329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-5400000">
            <a:off x="-2760025" y="3024451"/>
            <a:ext cx="7945355" cy="1504552"/>
            <a:chOff x="0" y="0"/>
            <a:chExt cx="10593807" cy="200607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61925"/>
              <a:ext cx="10593807" cy="1461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57"/>
                </a:lnSpc>
              </a:pPr>
              <a:r>
                <a:rPr lang="en-US" sz="7997" spc="-263">
                  <a:solidFill>
                    <a:srgbClr val="FFFFFF"/>
                  </a:solidFill>
                  <a:latin typeface="Chonburi"/>
                  <a:ea typeface="Chonburi"/>
                  <a:cs typeface="Chonburi"/>
                  <a:sym typeface="Chonburi"/>
                </a:rPr>
                <a:t>OOH- LED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802" y="1329837"/>
              <a:ext cx="10494005" cy="6762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0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33450" y="7315443"/>
            <a:ext cx="4086028" cy="39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6"/>
              </a:lnSpc>
            </a:pPr>
            <a:r>
              <a:rPr lang="en-US" sz="2311">
                <a:solidFill>
                  <a:srgbClr val="F28736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  giau.nguyen@asiamedia.vn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1901" y="7960836"/>
            <a:ext cx="4604100" cy="380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3"/>
              </a:lnSpc>
            </a:pPr>
            <a:r>
              <a:rPr lang="en-US" sz="2273">
                <a:solidFill>
                  <a:srgbClr val="F28736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0973 050 998</a:t>
            </a:r>
          </a:p>
        </p:txBody>
      </p:sp>
      <p:sp>
        <p:nvSpPr>
          <p:cNvPr id="14" name="Freeform 14"/>
          <p:cNvSpPr/>
          <p:nvPr/>
        </p:nvSpPr>
        <p:spPr>
          <a:xfrm>
            <a:off x="7061130" y="-277749"/>
            <a:ext cx="4157590" cy="8915400"/>
          </a:xfrm>
          <a:custGeom>
            <a:avLst/>
            <a:gdLst/>
            <a:ahLst/>
            <a:cxnLst/>
            <a:rect l="l" t="t" r="r" b="b"/>
            <a:pathLst>
              <a:path w="4157590" h="8915400">
                <a:moveTo>
                  <a:pt x="0" y="0"/>
                </a:moveTo>
                <a:lnTo>
                  <a:pt x="4157590" y="0"/>
                </a:lnTo>
                <a:lnTo>
                  <a:pt x="4157590" y="8915400"/>
                </a:lnTo>
                <a:lnTo>
                  <a:pt x="0" y="8915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345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416262" y="671801"/>
            <a:ext cx="8702568" cy="6866637"/>
          </a:xfrm>
          <a:custGeom>
            <a:avLst/>
            <a:gdLst/>
            <a:ahLst/>
            <a:cxnLst/>
            <a:rect l="l" t="t" r="r" b="b"/>
            <a:pathLst>
              <a:path w="8702568" h="6866637">
                <a:moveTo>
                  <a:pt x="0" y="0"/>
                </a:moveTo>
                <a:lnTo>
                  <a:pt x="8702567" y="0"/>
                </a:lnTo>
                <a:lnTo>
                  <a:pt x="8702567" y="6866637"/>
                </a:lnTo>
                <a:lnTo>
                  <a:pt x="0" y="68666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7610393" y="1084530"/>
            <a:ext cx="8314306" cy="6190843"/>
            <a:chOff x="0" y="0"/>
            <a:chExt cx="14420444" cy="107374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420469" cy="10737469"/>
            </a:xfrm>
            <a:custGeom>
              <a:avLst/>
              <a:gdLst/>
              <a:ahLst/>
              <a:cxnLst/>
              <a:rect l="l" t="t" r="r" b="b"/>
              <a:pathLst>
                <a:path w="14420469" h="10737469">
                  <a:moveTo>
                    <a:pt x="3099689" y="0"/>
                  </a:moveTo>
                  <a:lnTo>
                    <a:pt x="0" y="5368798"/>
                  </a:lnTo>
                  <a:lnTo>
                    <a:pt x="3099689" y="10737469"/>
                  </a:lnTo>
                  <a:lnTo>
                    <a:pt x="14420469" y="10737469"/>
                  </a:lnTo>
                  <a:lnTo>
                    <a:pt x="14420469" y="0"/>
                  </a:lnTo>
                  <a:close/>
                </a:path>
              </a:pathLst>
            </a:custGeom>
            <a:blipFill>
              <a:blip r:embed="rId13"/>
              <a:stretch>
                <a:fillRect l="-5131" r="-5131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3525" y="0"/>
            <a:ext cx="1153635" cy="8801100"/>
            <a:chOff x="0" y="0"/>
            <a:chExt cx="421571" cy="3216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571" cy="3216172"/>
            </a:xfrm>
            <a:custGeom>
              <a:avLst/>
              <a:gdLst/>
              <a:ahLst/>
              <a:cxnLst/>
              <a:rect l="l" t="t" r="r" b="b"/>
              <a:pathLst>
                <a:path w="421571" h="3216172">
                  <a:moveTo>
                    <a:pt x="0" y="0"/>
                  </a:moveTo>
                  <a:lnTo>
                    <a:pt x="421571" y="0"/>
                  </a:lnTo>
                  <a:lnTo>
                    <a:pt x="421571" y="3216172"/>
                  </a:lnTo>
                  <a:lnTo>
                    <a:pt x="0" y="3216172"/>
                  </a:lnTo>
                  <a:close/>
                </a:path>
              </a:pathLst>
            </a:custGeom>
            <a:solidFill>
              <a:srgbClr val="051D4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1571" cy="3244747"/>
            </a:xfrm>
            <a:prstGeom prst="rect">
              <a:avLst/>
            </a:prstGeom>
          </p:spPr>
          <p:txBody>
            <a:bodyPr lIns="41518" tIns="41518" rIns="41518" bIns="41518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43568" y="528016"/>
            <a:ext cx="7631342" cy="58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0"/>
              </a:lnSpc>
              <a:spcBef>
                <a:spcPct val="0"/>
              </a:spcBef>
            </a:pPr>
            <a:r>
              <a:rPr lang="en-US" sz="3464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HỒ SƠ SẢN PHẨM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91700" y="574372"/>
            <a:ext cx="4495800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dirty="0" smtClean="0">
                <a:solidFill>
                  <a:srgbClr val="051D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QUẢNG CÁO XE BUÝT – </a:t>
            </a:r>
            <a:r>
              <a:rPr lang="en-US" sz="2689" b="1" dirty="0" smtClean="0">
                <a:solidFill>
                  <a:srgbClr val="051D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FULL KÍNH </a:t>
            </a:r>
            <a:r>
              <a:rPr lang="en-US" sz="2689" b="1" dirty="0" smtClean="0">
                <a:solidFill>
                  <a:srgbClr val="051D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XE</a:t>
            </a:r>
            <a:endParaRPr lang="en-US" sz="2689" b="1" dirty="0">
              <a:solidFill>
                <a:srgbClr val="051D4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r="52079"/>
          <a:stretch/>
        </p:blipFill>
        <p:spPr>
          <a:xfrm>
            <a:off x="1104900" y="1581150"/>
            <a:ext cx="6858000" cy="678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9" b="6849"/>
          <a:stretch/>
        </p:blipFill>
        <p:spPr>
          <a:xfrm>
            <a:off x="9074910" y="1657350"/>
            <a:ext cx="5562600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4" b="15515"/>
          <a:stretch/>
        </p:blipFill>
        <p:spPr>
          <a:xfrm>
            <a:off x="9074910" y="5086351"/>
            <a:ext cx="5562600" cy="29771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3525" y="0"/>
            <a:ext cx="1153635" cy="8801100"/>
            <a:chOff x="0" y="0"/>
            <a:chExt cx="421571" cy="3216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571" cy="3216172"/>
            </a:xfrm>
            <a:custGeom>
              <a:avLst/>
              <a:gdLst/>
              <a:ahLst/>
              <a:cxnLst/>
              <a:rect l="l" t="t" r="r" b="b"/>
              <a:pathLst>
                <a:path w="421571" h="3216172">
                  <a:moveTo>
                    <a:pt x="0" y="0"/>
                  </a:moveTo>
                  <a:lnTo>
                    <a:pt x="421571" y="0"/>
                  </a:lnTo>
                  <a:lnTo>
                    <a:pt x="421571" y="3216172"/>
                  </a:lnTo>
                  <a:lnTo>
                    <a:pt x="0" y="3216172"/>
                  </a:lnTo>
                  <a:close/>
                </a:path>
              </a:pathLst>
            </a:custGeom>
            <a:solidFill>
              <a:srgbClr val="051D4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1571" cy="3244747"/>
            </a:xfrm>
            <a:prstGeom prst="rect">
              <a:avLst/>
            </a:prstGeom>
          </p:spPr>
          <p:txBody>
            <a:bodyPr lIns="41518" tIns="41518" rIns="41518" bIns="41518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43568" y="528016"/>
            <a:ext cx="7631342" cy="58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0"/>
              </a:lnSpc>
              <a:spcBef>
                <a:spcPct val="0"/>
              </a:spcBef>
            </a:pPr>
            <a:r>
              <a:rPr lang="en-US" sz="3464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HỒ SƠ SẢN PHẨM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276350"/>
            <a:ext cx="14099898" cy="7391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3525" y="0"/>
            <a:ext cx="1153635" cy="8801100"/>
            <a:chOff x="0" y="0"/>
            <a:chExt cx="421571" cy="3216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571" cy="3216172"/>
            </a:xfrm>
            <a:custGeom>
              <a:avLst/>
              <a:gdLst/>
              <a:ahLst/>
              <a:cxnLst/>
              <a:rect l="l" t="t" r="r" b="b"/>
              <a:pathLst>
                <a:path w="421571" h="3216172">
                  <a:moveTo>
                    <a:pt x="0" y="0"/>
                  </a:moveTo>
                  <a:lnTo>
                    <a:pt x="421571" y="0"/>
                  </a:lnTo>
                  <a:lnTo>
                    <a:pt x="421571" y="3216172"/>
                  </a:lnTo>
                  <a:lnTo>
                    <a:pt x="0" y="3216172"/>
                  </a:lnTo>
                  <a:close/>
                </a:path>
              </a:pathLst>
            </a:custGeom>
            <a:solidFill>
              <a:srgbClr val="051D4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1571" cy="3244747"/>
            </a:xfrm>
            <a:prstGeom prst="rect">
              <a:avLst/>
            </a:prstGeom>
          </p:spPr>
          <p:txBody>
            <a:bodyPr lIns="41518" tIns="41518" rIns="41518" bIns="41518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43568" y="528016"/>
            <a:ext cx="7631342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0"/>
              </a:lnSpc>
              <a:spcBef>
                <a:spcPct val="0"/>
              </a:spcBef>
            </a:pPr>
            <a:r>
              <a:rPr lang="en-US" sz="3464" dirty="0" smtClean="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DANH MỤC TUYẾN</a:t>
            </a:r>
            <a:endParaRPr lang="en-US" sz="3464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001401"/>
              </p:ext>
            </p:extLst>
          </p:nvPr>
        </p:nvGraphicFramePr>
        <p:xfrm>
          <a:off x="1416018" y="1276350"/>
          <a:ext cx="13481081" cy="6396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2268">
                  <a:extLst>
                    <a:ext uri="{9D8B030D-6E8A-4147-A177-3AD203B41FA5}">
                      <a16:colId xmlns:a16="http://schemas.microsoft.com/office/drawing/2014/main" val="2002468426"/>
                    </a:ext>
                  </a:extLst>
                </a:gridCol>
                <a:gridCol w="1012268">
                  <a:extLst>
                    <a:ext uri="{9D8B030D-6E8A-4147-A177-3AD203B41FA5}">
                      <a16:colId xmlns:a16="http://schemas.microsoft.com/office/drawing/2014/main" val="2709510092"/>
                    </a:ext>
                  </a:extLst>
                </a:gridCol>
                <a:gridCol w="2704652">
                  <a:extLst>
                    <a:ext uri="{9D8B030D-6E8A-4147-A177-3AD203B41FA5}">
                      <a16:colId xmlns:a16="http://schemas.microsoft.com/office/drawing/2014/main" val="775258874"/>
                    </a:ext>
                  </a:extLst>
                </a:gridCol>
                <a:gridCol w="7254582">
                  <a:extLst>
                    <a:ext uri="{9D8B030D-6E8A-4147-A177-3AD203B41FA5}">
                      <a16:colId xmlns:a16="http://schemas.microsoft.com/office/drawing/2014/main" val="3130942409"/>
                    </a:ext>
                  </a:extLst>
                </a:gridCol>
                <a:gridCol w="1497311">
                  <a:extLst>
                    <a:ext uri="{9D8B030D-6E8A-4147-A177-3AD203B41FA5}">
                      <a16:colId xmlns:a16="http://schemas.microsoft.com/office/drawing/2014/main" val="2137022599"/>
                    </a:ext>
                  </a:extLst>
                </a:gridCol>
              </a:tblGrid>
              <a:tr h="2575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Mã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tuyến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đầu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cuối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Lộ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trống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125556"/>
                  </a:ext>
                </a:extLst>
              </a:tr>
              <a:tr h="569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Bến xe Phía Bắc - KCN Phú Bài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Bắc - Lê Duẩn - Trần Hưng Đạo - Lê Lợi - Nguyễn Huệ  -  Bệnh viện ĐH Y Khoa - Đống Đa - Lê Quý Đôn - Bà Triệu - Hùng Vương - An Dương Vương - BX Phía Nam - QL1A - KCN Phú Thứ -  KCN Phú Bài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1217836743"/>
                  </a:ext>
                </a:extLst>
              </a:tr>
              <a:tr h="8536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Bến xe Phía Nam - Vinh Hiền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An Dương Vương - Hùng Vương - Đống Đa - Nguyễn Huệ (Bệnh viện ĐH Y Khoa) - Lê Lợi - Cầu Phú Xuân – Chợ Đông Ba - Trần Hưng Đạo –Cầu Phú Xuân – Lê Lợi – Nguyễn Sinh Cung – QL 49 – Thị Trấn Thuận An – An Dương – Phú Hải - Phú Diên – Vinh Xuân – Vinh Thanh –Vinh An – Vinh Hưng – Vinh Hiền và ngược lại.</a:t>
                      </a:r>
                      <a:endParaRPr lang="vi-V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1612707565"/>
                  </a:ext>
                </a:extLst>
              </a:tr>
              <a:tr h="569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Bến xe Phía Nam - TT Phong Điền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Nam-An Dương Vương- Hùng Vương-Bà Triệu- Lê Quý Đôn- Đống Đa-Nguyễn Huệ -Bệnh viện ĐH Y Khoa-Lê Lợi-Trần Hưng Đạo -Lê Duẩn-Lý Thái Tổ-BX phía Bắc -QL1A-Chợ An Lỗ- Trạm quay đầu xe buýt Phong Điền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3005273653"/>
                  </a:ext>
                </a:extLst>
              </a:tr>
              <a:tr h="7114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 Phong Điền - Phong Hải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An Dương Vương – Hùng Vương - Đống Đa– Nguyễn Huệ- Lê Lợi - Cầu Phú Xuân – Trần Hưng Đạo - Đông Ba - Huỳnh Thúc Kháng – Đào Duy Anh – Tăng Bạt Hổ - Cầu Bạch Yến - Tản Đà - Nguyễn Chí Thanh (Quảng Điền) - Bến xe Quảng Điền và ngược lại.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1203668021"/>
                  </a:ext>
                </a:extLst>
              </a:tr>
              <a:tr h="569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Bến xe Phía Nam - Bến xe Quảng Điền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Nam - An Dương Vương - Hùng Vương - Nguyễn Huệ - Đông Đa - Hà Nội - Đông Ba - Huỳnh Thúc Kháng - Đào Duy Anh - Tăng Bạt Hổ - Cầu Bạch Yến - Tản Đà - Nguyễn Chí Thanh(Quảng Điền) - Thị Trấn Sịa - Trạm quay đầu Quảng Vinh</a:t>
                      </a:r>
                      <a:endParaRPr lang="vi-V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4200339213"/>
                  </a:ext>
                </a:extLst>
              </a:tr>
              <a:tr h="569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Bến xe Phong Bình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Lê Duẩn - Lý Thái Tổ - Lý Nhân Tông - Cách mạng tháng Tám -  Hoàng Trung - Cầu Tứ Phú - ĐT8C - ĐT 11A - Nguyễn Kim Thành - Nguyễn Vịnh - UBND xã Phong Bình và ngược lại.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3476384754"/>
                  </a:ext>
                </a:extLst>
              </a:tr>
              <a:tr h="4268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Chợ Điền Hương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An Dương Vương - Tự Đức - TL10 - Phạm Văn Đồng - QL49B - Đập Thảo Long - Cầu Tam Giang - QL49B - Điền Hải (QL49 B) - Xã Điền Môn (QL49B) - Chợ Điền Hương và ngược lại.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" marR="7114" marT="7114" marB="0" anchor="ctr"/>
                </a:tc>
                <a:extLst>
                  <a:ext uri="{0D108BD9-81ED-4DB2-BD59-A6C34878D82A}">
                    <a16:rowId xmlns:a16="http://schemas.microsoft.com/office/drawing/2014/main" val="3782411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082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3525" y="0"/>
            <a:ext cx="1153635" cy="8801100"/>
            <a:chOff x="0" y="0"/>
            <a:chExt cx="421571" cy="3216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571" cy="3216172"/>
            </a:xfrm>
            <a:custGeom>
              <a:avLst/>
              <a:gdLst/>
              <a:ahLst/>
              <a:cxnLst/>
              <a:rect l="l" t="t" r="r" b="b"/>
              <a:pathLst>
                <a:path w="421571" h="3216172">
                  <a:moveTo>
                    <a:pt x="0" y="0"/>
                  </a:moveTo>
                  <a:lnTo>
                    <a:pt x="421571" y="0"/>
                  </a:lnTo>
                  <a:lnTo>
                    <a:pt x="421571" y="3216172"/>
                  </a:lnTo>
                  <a:lnTo>
                    <a:pt x="0" y="3216172"/>
                  </a:lnTo>
                  <a:close/>
                </a:path>
              </a:pathLst>
            </a:custGeom>
            <a:solidFill>
              <a:srgbClr val="051D4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1571" cy="3244747"/>
            </a:xfrm>
            <a:prstGeom prst="rect">
              <a:avLst/>
            </a:prstGeom>
          </p:spPr>
          <p:txBody>
            <a:bodyPr lIns="41518" tIns="41518" rIns="41518" bIns="41518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11"/>
          <p:cNvSpPr txBox="1"/>
          <p:nvPr/>
        </p:nvSpPr>
        <p:spPr>
          <a:xfrm>
            <a:off x="1443568" y="528016"/>
            <a:ext cx="7631342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0"/>
              </a:lnSpc>
              <a:spcBef>
                <a:spcPct val="0"/>
              </a:spcBef>
            </a:pPr>
            <a:r>
              <a:rPr lang="en-US" sz="3464" dirty="0" smtClean="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DANH MỤC TUYẾN</a:t>
            </a:r>
            <a:endParaRPr lang="en-US" sz="3464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67117"/>
              </p:ext>
            </p:extLst>
          </p:nvPr>
        </p:nvGraphicFramePr>
        <p:xfrm>
          <a:off x="1416017" y="1352550"/>
          <a:ext cx="13481082" cy="5912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2269">
                  <a:extLst>
                    <a:ext uri="{9D8B030D-6E8A-4147-A177-3AD203B41FA5}">
                      <a16:colId xmlns:a16="http://schemas.microsoft.com/office/drawing/2014/main" val="4124513966"/>
                    </a:ext>
                  </a:extLst>
                </a:gridCol>
                <a:gridCol w="1012269">
                  <a:extLst>
                    <a:ext uri="{9D8B030D-6E8A-4147-A177-3AD203B41FA5}">
                      <a16:colId xmlns:a16="http://schemas.microsoft.com/office/drawing/2014/main" val="1568963162"/>
                    </a:ext>
                  </a:extLst>
                </a:gridCol>
                <a:gridCol w="2704651">
                  <a:extLst>
                    <a:ext uri="{9D8B030D-6E8A-4147-A177-3AD203B41FA5}">
                      <a16:colId xmlns:a16="http://schemas.microsoft.com/office/drawing/2014/main" val="2047694736"/>
                    </a:ext>
                  </a:extLst>
                </a:gridCol>
                <a:gridCol w="7254582">
                  <a:extLst>
                    <a:ext uri="{9D8B030D-6E8A-4147-A177-3AD203B41FA5}">
                      <a16:colId xmlns:a16="http://schemas.microsoft.com/office/drawing/2014/main" val="840247247"/>
                    </a:ext>
                  </a:extLst>
                </a:gridCol>
                <a:gridCol w="1497311">
                  <a:extLst>
                    <a:ext uri="{9D8B030D-6E8A-4147-A177-3AD203B41FA5}">
                      <a16:colId xmlns:a16="http://schemas.microsoft.com/office/drawing/2014/main" val="2449188713"/>
                    </a:ext>
                  </a:extLst>
                </a:gridCol>
              </a:tblGrid>
              <a:tr h="2748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Mã số tuyến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đầu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cuối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Lộ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</a:t>
                      </a:r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trống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101548"/>
                  </a:ext>
                </a:extLst>
              </a:tr>
              <a:tr h="9109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Bắc Ba - LÔcj Bình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Bắc - Lý Thái Tổ - Lê Duẩn - Tăng Bạt Hổ - Đào Duy Anh - Huỳnh Thúc Kháng - Bến xe Đông Ba - Trần Hưng Đạo - Cầu Phú Xuân - Lê Lợi - Phan Chu Trinh - Hùng Vương - An Dương Vương - QL 1A - đường Võ Trác - đường Sóng Hồng - đường Thuận Hóa - Khu công nghiệp Phú Đa - đường Tỉnh 10B - TL18 - Cầu Trường Hà - Khu Đỗ xe buýt Vĩnh Thanh (QL49B) - QL49B - Vinh Hiền và ngược lại.</a:t>
                      </a:r>
                      <a:endParaRPr lang="vi-V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3491565355"/>
                  </a:ext>
                </a:extLst>
              </a:tr>
              <a:tr h="7591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10-N1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HUẾ (BX ĐÔNG BA) - LĂNG CÔ (Trạm trung chuyển hầm Hải Vân) - NHÁNH 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cầu Phú Xuân - Hà Nội - Hùng Vương -  An Dương Vương - Nguyễn Tất Thành - khu công nghiệp Phú Bài - chợ Phú Bài - trạm thu phí Phú Bài - Nông - La sơn - Ga Truồi - Lý Thánh Tông - TT Phú Lộc - QL1A - Lăng Cô - Trạm Trung chuyển hầm Hải Vân và ngược lại.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2256693781"/>
                  </a:ext>
                </a:extLst>
              </a:tr>
              <a:tr h="607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10-N2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HUẾ (BX ĐÔNG BA) - LĂNG CÔ (CHỢ BÌNH AN) - NHÁNH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cầu Phú Xuân - Hà Nội - Hùng Vương -  An Dương Vương - Nguyễn Tất Thành - khu công nghiệp Phú Bài - chợ Phú Bài - trạm thu phí Phú Bài - Nông - La sơn - Ga Truồi - Lý Thánh Tông - TT Phú Lộc -  QL1A - Chân Mây - Chợ Bình An.</a:t>
                      </a:r>
                      <a:endParaRPr lang="vi-V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4246921860"/>
                  </a:ext>
                </a:extLst>
              </a:tr>
              <a:tr h="607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Đông Ba - Nam Đông (Chợ Hương Giang)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Cầu Phú Xuân - Hà Nội - Hùng Vương - An Dương Vương - Bến xe phía Nam - Nguyễn Tất Thành - Bến xe buýt KCN Phú Bài - Nông - ĐT14B - Cầu Khe Tre - ĐT14B - Bãi đỗ xe Chợ Hương Giang và ngược lại.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1626626301"/>
                  </a:ext>
                </a:extLst>
              </a:tr>
              <a:tr h="4554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Phía Nam - BX A Lưới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Phía Nam - đường An Dương Vương - đường Võ Văn Kiệt - đường Khải Định - Cầu Tuần - QL49 - Hồ Chí Minh - Bến xe A Lưới và ngược lại.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177568451"/>
                  </a:ext>
                </a:extLst>
              </a:tr>
              <a:tr h="4554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BX Đông Ba - Phong Mỹ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Bến xe Đông Ba - Trần Hưng Đạo - Lê Duẩn - Lý Thái Tổ - Lý Nhân Tông - Cách mạng tháng Tám - Cầu An Lỗ - ĐT11B-  Xã Phong Mỹ và ngược lại.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736961520"/>
                  </a:ext>
                </a:extLst>
              </a:tr>
              <a:tr h="4554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 Đông (Chợ Hương Giang) - Vinh Hiền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Bãi đỗ xe chợ Hương Giang - ĐT14B - Cầu Khe Tre - ĐT14B - Nông - QL1 - Cầu Trường Hà - Khu Đỗ xe buýt Vĩnh Thanh ( QL49B) - QL49B - Vinh Hiền và ngược lại.</a:t>
                      </a:r>
                      <a:endParaRPr lang="vi-V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0" anchor="ctr"/>
                </a:tc>
                <a:extLst>
                  <a:ext uri="{0D108BD9-81ED-4DB2-BD59-A6C34878D82A}">
                    <a16:rowId xmlns:a16="http://schemas.microsoft.com/office/drawing/2014/main" val="23486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950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35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293758" y="2387260"/>
            <a:ext cx="10830123" cy="4026581"/>
          </a:xfrm>
          <a:prstGeom prst="rect">
            <a:avLst/>
          </a:prstGeom>
          <a:solidFill>
            <a:srgbClr val="000000">
              <a:alpha val="6667"/>
            </a:srgbClr>
          </a:solidFill>
        </p:spPr>
      </p:sp>
      <p:sp>
        <p:nvSpPr>
          <p:cNvPr id="3" name="Freeform 3"/>
          <p:cNvSpPr/>
          <p:nvPr/>
        </p:nvSpPr>
        <p:spPr>
          <a:xfrm>
            <a:off x="1222862" y="842617"/>
            <a:ext cx="1360389" cy="225082"/>
          </a:xfrm>
          <a:custGeom>
            <a:avLst/>
            <a:gdLst/>
            <a:ahLst/>
            <a:cxnLst/>
            <a:rect l="l" t="t" r="r" b="b"/>
            <a:pathLst>
              <a:path w="1360389" h="225082">
                <a:moveTo>
                  <a:pt x="0" y="0"/>
                </a:moveTo>
                <a:lnTo>
                  <a:pt x="1360389" y="0"/>
                </a:lnTo>
                <a:lnTo>
                  <a:pt x="1360389" y="225082"/>
                </a:lnTo>
                <a:lnTo>
                  <a:pt x="0" y="2250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447135" y="7920990"/>
            <a:ext cx="1306550" cy="216175"/>
          </a:xfrm>
          <a:custGeom>
            <a:avLst/>
            <a:gdLst/>
            <a:ahLst/>
            <a:cxnLst/>
            <a:rect l="l" t="t" r="r" b="b"/>
            <a:pathLst>
              <a:path w="1306550" h="216175">
                <a:moveTo>
                  <a:pt x="0" y="0"/>
                </a:moveTo>
                <a:lnTo>
                  <a:pt x="1306550" y="0"/>
                </a:lnTo>
                <a:lnTo>
                  <a:pt x="1306550" y="216175"/>
                </a:lnTo>
                <a:lnTo>
                  <a:pt x="0" y="2161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40890" y="548565"/>
            <a:ext cx="2565683" cy="2584480"/>
          </a:xfrm>
          <a:custGeom>
            <a:avLst/>
            <a:gdLst/>
            <a:ahLst/>
            <a:cxnLst/>
            <a:rect l="l" t="t" r="r" b="b"/>
            <a:pathLst>
              <a:path w="2565683" h="2584480">
                <a:moveTo>
                  <a:pt x="0" y="0"/>
                </a:moveTo>
                <a:lnTo>
                  <a:pt x="2565683" y="0"/>
                </a:lnTo>
                <a:lnTo>
                  <a:pt x="2565683" y="2584480"/>
                </a:lnTo>
                <a:lnTo>
                  <a:pt x="0" y="25844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215" y="8137165"/>
            <a:ext cx="1971820" cy="1986265"/>
          </a:xfrm>
          <a:custGeom>
            <a:avLst/>
            <a:gdLst/>
            <a:ahLst/>
            <a:cxnLst/>
            <a:rect l="l" t="t" r="r" b="b"/>
            <a:pathLst>
              <a:path w="1971820" h="1986265">
                <a:moveTo>
                  <a:pt x="0" y="0"/>
                </a:moveTo>
                <a:lnTo>
                  <a:pt x="1971820" y="0"/>
                </a:lnTo>
                <a:lnTo>
                  <a:pt x="1971820" y="1986265"/>
                </a:lnTo>
                <a:lnTo>
                  <a:pt x="0" y="19862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1361736" y="7496850"/>
            <a:ext cx="11834356" cy="18192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AutoShape 8"/>
          <p:cNvSpPr/>
          <p:nvPr/>
        </p:nvSpPr>
        <p:spPr>
          <a:xfrm>
            <a:off x="1222862" y="1254714"/>
            <a:ext cx="11973230" cy="17145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" name="Freeform 9"/>
          <p:cNvSpPr/>
          <p:nvPr/>
        </p:nvSpPr>
        <p:spPr>
          <a:xfrm>
            <a:off x="8576183" y="3270022"/>
            <a:ext cx="386090" cy="386090"/>
          </a:xfrm>
          <a:custGeom>
            <a:avLst/>
            <a:gdLst/>
            <a:ahLst/>
            <a:cxnLst/>
            <a:rect l="l" t="t" r="r" b="b"/>
            <a:pathLst>
              <a:path w="386090" h="386090">
                <a:moveTo>
                  <a:pt x="0" y="0"/>
                </a:moveTo>
                <a:lnTo>
                  <a:pt x="386090" y="0"/>
                </a:lnTo>
                <a:lnTo>
                  <a:pt x="386090" y="386090"/>
                </a:lnTo>
                <a:lnTo>
                  <a:pt x="0" y="3860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632536" y="4016946"/>
            <a:ext cx="329737" cy="335532"/>
          </a:xfrm>
          <a:custGeom>
            <a:avLst/>
            <a:gdLst/>
            <a:ahLst/>
            <a:cxnLst/>
            <a:rect l="l" t="t" r="r" b="b"/>
            <a:pathLst>
              <a:path w="329737" h="335532">
                <a:moveTo>
                  <a:pt x="0" y="0"/>
                </a:moveTo>
                <a:lnTo>
                  <a:pt x="329737" y="0"/>
                </a:lnTo>
                <a:lnTo>
                  <a:pt x="329737" y="335532"/>
                </a:lnTo>
                <a:lnTo>
                  <a:pt x="0" y="3355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576183" y="2498337"/>
            <a:ext cx="386090" cy="365338"/>
          </a:xfrm>
          <a:custGeom>
            <a:avLst/>
            <a:gdLst/>
            <a:ahLst/>
            <a:cxnLst/>
            <a:rect l="l" t="t" r="r" b="b"/>
            <a:pathLst>
              <a:path w="386090" h="365338">
                <a:moveTo>
                  <a:pt x="0" y="0"/>
                </a:moveTo>
                <a:lnTo>
                  <a:pt x="386090" y="0"/>
                </a:lnTo>
                <a:lnTo>
                  <a:pt x="386090" y="365338"/>
                </a:lnTo>
                <a:lnTo>
                  <a:pt x="0" y="3653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80110" y="2083389"/>
            <a:ext cx="6510788" cy="3291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53"/>
              </a:lnSpc>
            </a:pPr>
            <a:r>
              <a:rPr lang="en-US" sz="13644" b="1" spc="-805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THANK YOU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2862" y="6421593"/>
            <a:ext cx="7574450" cy="37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334" i="1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Cam kết mang lại giá trị gia tăng cho khách hàng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76183" y="1641124"/>
            <a:ext cx="1761471" cy="533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2700" b="1" i="1">
                <a:solidFill>
                  <a:srgbClr val="FFFFFF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OFFICE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58000" y="3053000"/>
            <a:ext cx="2888249" cy="61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2499" spc="49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0973050998</a:t>
            </a:r>
            <a:endParaRPr lang="en-US" sz="2499" spc="49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358000" y="3724423"/>
            <a:ext cx="3290020" cy="676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2499" spc="4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aig.asiamedia.vn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58000" y="2288787"/>
            <a:ext cx="5727593" cy="676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2499" spc="4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82 Bui Thi Xuan st , Quy Nhon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1047</Words>
  <Application>Microsoft Office PowerPoint</Application>
  <PresentationFormat>Custom</PresentationFormat>
  <Paragraphs>94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Montserrat Ultra-Bold</vt:lpstr>
      <vt:lpstr>Arial</vt:lpstr>
      <vt:lpstr>Barlow Condensed Bold</vt:lpstr>
      <vt:lpstr>Montserrat Ultra-Bold Italics</vt:lpstr>
      <vt:lpstr>Noto Serif Display</vt:lpstr>
      <vt:lpstr>Calibri</vt:lpstr>
      <vt:lpstr>Times New Roman</vt:lpstr>
      <vt:lpstr>Open Sans Extra Bold</vt:lpstr>
      <vt:lpstr>Chonburi</vt:lpstr>
      <vt:lpstr>Montserrat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VÒNG XOAY NGÃ 5 BƯU ĐIỆN HẢI DƯƠNG</dc:title>
  <dc:creator>Admin</dc:creator>
  <cp:lastModifiedBy>Admin</cp:lastModifiedBy>
  <cp:revision>3</cp:revision>
  <dcterms:created xsi:type="dcterms:W3CDTF">2006-08-16T00:00:00Z</dcterms:created>
  <dcterms:modified xsi:type="dcterms:W3CDTF">2025-02-13T07:40:23Z</dcterms:modified>
  <dc:identifier>DAF0ATDy_K4</dc:identifier>
</cp:coreProperties>
</file>